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5" r:id="rId9"/>
    <p:sldId id="266" r:id="rId10"/>
    <p:sldId id="262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46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3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46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3424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07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89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8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4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3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0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2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3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7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6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0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356F1A-690D-401E-8CF3-E4686CDF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98A7BA-9279-4363-9D59-238782AB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3190" y="228600"/>
            <a:ext cx="2138628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ACCBEEF-7085-4833-8335-E4613C0A1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39C0EC5-6C91-409A-AB3F-D66AF23E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D4A9340-30CF-474C-AC93-3E9048DFE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D90565-D660-46B2-B574-5A6E37C8B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ADDF1F8-3D32-49F9-8A53-B01C2D92C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D712377-DF82-454C-8AF4-CA681129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4E1871-CC0E-4704-902D-A324F58E4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EE1CA2-8DDF-468B-B5E5-B584B84BD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AA4172B-3921-482A-ABEF-E70C9242A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D277B64-E367-442D-B59F-993A45856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4BA4199-8677-44FF-BD30-63130A0F5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890CEB5-09DD-4185-9405-A39BA6405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88DAD3-AF6F-4D6C-8512-7239A69A4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63616" y="-786"/>
            <a:ext cx="176750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BA39A29-3A4E-4822-A540-9AD6ACCB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B2ACACE6-15B3-4FAF-AA08-E1006B3FD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F9A4D9A-69F4-4FEC-B0DE-DD76F476E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E92DC9B5-F16D-4C41-824C-822DE7AA0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E737D559-8865-4000-A777-792FF675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B1C2147A-442E-40A4-8A97-FF053B9D2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B138F17C-6D47-4F1B-BE44-4A47FBCFF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BCD5498-C801-426F-9CDD-B84178E7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6DB0639C-39E0-4218-B7D1-0408D870F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2715634-CCEA-4B5D-94D7-E2C090EA1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6BE08C78-1349-4408-8CE2-ED20F3244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642D5BF8-EF6C-43FC-947B-698688211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8799" y="2674095"/>
            <a:ext cx="4260851" cy="2262781"/>
          </a:xfrm>
        </p:spPr>
        <p:txBody>
          <a:bodyPr>
            <a:normAutofit/>
          </a:bodyPr>
          <a:lstStyle/>
          <a:p>
            <a:r>
              <a:rPr lang="en-US" sz="3800" dirty="0"/>
              <a:t>Madeira Island Archipelago and Its Flora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8799" y="4936874"/>
            <a:ext cx="4260851" cy="1126283"/>
          </a:xfrm>
        </p:spPr>
        <p:txBody>
          <a:bodyPr>
            <a:normAutofit/>
          </a:bodyPr>
          <a:lstStyle/>
          <a:p>
            <a:r>
              <a:rPr dirty="0"/>
              <a:t>A Natural Treasure in the Atlantic Ocean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841A10E-0F0E-4596-8888-870D709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199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29B1E55C-E51F-4093-A2A8-137C3E901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43199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PT"/>
          </a:p>
        </p:txBody>
      </p:sp>
      <p:pic>
        <p:nvPicPr>
          <p:cNvPr id="1026" name="Picture 2" descr="Floresta Laurissilva: uma relíquia da ilha da Madeira - Florestas.pt">
            <a:extLst>
              <a:ext uri="{FF2B5EF4-FFF2-40B4-BE49-F238E27FC236}">
                <a16:creationId xmlns:a16="http://schemas.microsoft.com/office/drawing/2014/main" id="{2899EA19-753A-87AC-7E14-FF76CF6E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119"/>
          <a:stretch/>
        </p:blipFill>
        <p:spPr bwMode="auto">
          <a:xfrm>
            <a:off x="-140812" y="-5047"/>
            <a:ext cx="290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58B382C-33A5-C5A6-1102-751E6ABD2D02}"/>
              </a:ext>
            </a:extLst>
          </p:cNvPr>
          <p:cNvSpPr txBox="1"/>
          <p:nvPr/>
        </p:nvSpPr>
        <p:spPr>
          <a:xfrm>
            <a:off x="3314704" y="108993"/>
            <a:ext cx="36384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Action under the Project: Youth Club of Lovers of the World of Plants</a:t>
            </a:r>
          </a:p>
          <a:p>
            <a:endParaRPr lang="en-GB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Erasmus Program + KA210-YOU - Small-scale partnerships in youth;</a:t>
            </a:r>
          </a:p>
          <a:p>
            <a:endParaRPr lang="en-GB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6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 number: 2023-1-PL01-KA210-YOU-000167145.</a:t>
            </a:r>
            <a:endParaRPr lang="pt-PT" sz="16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Imagem 23" descr="Uma imagem com texto, Tipo de letra, logótipo, símbolo&#10;&#10;Os conteúdos gerados por IA poderão estar incorretos.">
            <a:extLst>
              <a:ext uri="{FF2B5EF4-FFF2-40B4-BE49-F238E27FC236}">
                <a16:creationId xmlns:a16="http://schemas.microsoft.com/office/drawing/2014/main" id="{FEFBE05F-EC22-349E-979C-D7CB1F68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99" y="5776633"/>
            <a:ext cx="4522721" cy="948845"/>
          </a:xfrm>
          <a:prstGeom prst="rect">
            <a:avLst/>
          </a:prstGeom>
        </p:spPr>
      </p:pic>
      <p:pic>
        <p:nvPicPr>
          <p:cNvPr id="40" name="Imagem 39" descr="Uma imagem com emblema, logótipo, texto, símbolo&#10;&#10;Os conteúdos gerados por IA poderão estar incorretos.">
            <a:extLst>
              <a:ext uri="{FF2B5EF4-FFF2-40B4-BE49-F238E27FC236}">
                <a16:creationId xmlns:a16="http://schemas.microsoft.com/office/drawing/2014/main" id="{1D61B319-9698-A0F3-8CF2-C5299A5A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212" y="158605"/>
            <a:ext cx="2005308" cy="20053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553E38"/>
                </a:solidFill>
              </a:rPr>
              <a:t>Fun Fact</a:t>
            </a: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rgbClr val="553E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59253"/>
          </a:xfrm>
        </p:spPr>
        <p:txBody>
          <a:bodyPr>
            <a:normAutofit/>
          </a:bodyPr>
          <a:lstStyle/>
          <a:p>
            <a:pPr>
              <a:buClr>
                <a:srgbClr val="4B94E2"/>
              </a:buClr>
            </a:pPr>
            <a:r>
              <a:t>- Laurissilva Forest covers 20% of Madeira Island</a:t>
            </a:r>
            <a:endParaRPr lang="pt-PT"/>
          </a:p>
          <a:p>
            <a:pPr>
              <a:buClr>
                <a:srgbClr val="4B94E2"/>
              </a:buClr>
            </a:pPr>
            <a:r>
              <a:t>- Some trees are over 800 years old!</a:t>
            </a:r>
            <a:endParaRPr lang="pt-PT"/>
          </a:p>
        </p:txBody>
      </p:sp>
      <p:sp>
        <p:nvSpPr>
          <p:cNvPr id="9227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loresta de Fanal Madeira antigas árvores de louro paisagem vista das  árvores no verão Portugal | Foto Premium">
            <a:extLst>
              <a:ext uri="{FF2B5EF4-FFF2-40B4-BE49-F238E27FC236}">
                <a16:creationId xmlns:a16="http://schemas.microsoft.com/office/drawing/2014/main" id="{7E687DD3-B097-C3F3-9987-E1AB7F774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r="23073"/>
          <a:stretch/>
        </p:blipFill>
        <p:spPr bwMode="auto">
          <a:xfrm>
            <a:off x="3464657" y="10"/>
            <a:ext cx="5679343" cy="685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01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55501"/>
            <a:ext cx="5359399" cy="778933"/>
          </a:xfrm>
        </p:spPr>
        <p:txBody>
          <a:bodyPr anchor="ctr">
            <a:normAutofit/>
          </a:bodyPr>
          <a:lstStyle/>
          <a:p>
            <a:r>
              <a:rPr lang="pt-PT" sz="2600" dirty="0">
                <a:solidFill>
                  <a:srgbClr val="FEFFFF"/>
                </a:solidFill>
              </a:rPr>
              <a:t>Thank you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0320E89-BA03-4A21-768D-3527CDC9DB10}"/>
              </a:ext>
            </a:extLst>
          </p:cNvPr>
          <p:cNvGrpSpPr/>
          <p:nvPr/>
        </p:nvGrpSpPr>
        <p:grpSpPr>
          <a:xfrm>
            <a:off x="999248" y="1829224"/>
            <a:ext cx="7251834" cy="4986244"/>
            <a:chOff x="1448908" y="191375"/>
            <a:chExt cx="9325801" cy="6566122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B5E85B0-F416-3FFF-060C-BC41476EC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8908" y="191375"/>
              <a:ext cx="2718094" cy="25310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A0071E2-FE2A-B594-C3EA-5922C4178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1968" y="2722430"/>
              <a:ext cx="1793260" cy="637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2E3D983-38D1-EE4C-4D52-C6BFC77DC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7002" y="191375"/>
              <a:ext cx="2057425" cy="25310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FBDCC83-C676-FB85-1C5F-E098CBF2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8908" y="3359878"/>
              <a:ext cx="2718094" cy="33976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 descr="Pico do Arieiro Hike on Madeira: How to visit PR1 (2024)">
              <a:extLst>
                <a:ext uri="{FF2B5EF4-FFF2-40B4-BE49-F238E27FC236}">
                  <a16:creationId xmlns:a16="http://schemas.microsoft.com/office/drawing/2014/main" id="{F55CFA43-8384-B1CE-8CA8-A6E32A0AC4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2"/>
            <a:stretch/>
          </p:blipFill>
          <p:spPr bwMode="auto">
            <a:xfrm>
              <a:off x="4052713" y="2722430"/>
              <a:ext cx="2690045" cy="40350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undefined">
              <a:extLst>
                <a:ext uri="{FF2B5EF4-FFF2-40B4-BE49-F238E27FC236}">
                  <a16:creationId xmlns:a16="http://schemas.microsoft.com/office/drawing/2014/main" id="{9D1E0860-1BBF-565E-AD98-235D2CAFD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9583" y="4649118"/>
              <a:ext cx="4035126" cy="2108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F90B2FB-1A90-76A0-454E-478DBC02B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4427" y="191375"/>
              <a:ext cx="4518665" cy="2586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09CD658E-BE54-7939-3F41-BD7B69461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4345" y="2751782"/>
              <a:ext cx="4035126" cy="2108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51" y="624110"/>
            <a:ext cx="3102795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2800"/>
              <a:t>Location and General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967" y="2133600"/>
            <a:ext cx="3105579" cy="3777622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000000"/>
                </a:solidFill>
              </a:rPr>
              <a:t>- Portuguese archipelago in the North Atlantic Ocean</a:t>
            </a:r>
          </a:p>
          <a:p>
            <a:r>
              <a:rPr lang="pt-PT">
                <a:solidFill>
                  <a:srgbClr val="000000"/>
                </a:solidFill>
              </a:rPr>
              <a:t>- About 1000 km from Lisbon, 700 km from Africa</a:t>
            </a:r>
          </a:p>
          <a:p>
            <a:r>
              <a:rPr lang="pt-PT">
                <a:solidFill>
                  <a:srgbClr val="000000"/>
                </a:solidFill>
              </a:rPr>
              <a:t>- Two inhabited islands: Madeira and Porto Santo</a:t>
            </a:r>
          </a:p>
          <a:p>
            <a:r>
              <a:rPr lang="pt-PT">
                <a:solidFill>
                  <a:srgbClr val="000000"/>
                </a:solidFill>
              </a:rPr>
              <a:t>- Volcanic origin with dramatic landscapes</a:t>
            </a:r>
          </a:p>
        </p:txBody>
      </p:sp>
      <p:pic>
        <p:nvPicPr>
          <p:cNvPr id="2050" name="Picture 2" descr="Uma imagem com texto, mapa, atlas&#10;&#10;Os conteúdos gerados por IA poderão estar incorretos.">
            <a:extLst>
              <a:ext uri="{FF2B5EF4-FFF2-40B4-BE49-F238E27FC236}">
                <a16:creationId xmlns:a16="http://schemas.microsoft.com/office/drawing/2014/main" id="{FF285973-7910-D3B6-A0D3-50C88DFB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937" y="1904368"/>
            <a:ext cx="4442462" cy="296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4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 clima de Madeira e a melhor época para visitar">
            <a:extLst>
              <a:ext uri="{FF2B5EF4-FFF2-40B4-BE49-F238E27FC236}">
                <a16:creationId xmlns:a16="http://schemas.microsoft.com/office/drawing/2014/main" id="{0F921EEA-FE3C-DAA0-457D-E16670BF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/>
          <a:stretch/>
        </p:blipFill>
        <p:spPr bwMode="auto">
          <a:xfrm>
            <a:off x="-6618" y="-561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3" y="624110"/>
            <a:ext cx="6683766" cy="1280890"/>
          </a:xfrm>
        </p:spPr>
        <p:txBody>
          <a:bodyPr>
            <a:normAutofit/>
          </a:bodyPr>
          <a:lstStyle/>
          <a:p>
            <a:r>
              <a:rPr lang="pt-PT">
                <a:solidFill>
                  <a:srgbClr val="FFFFFF"/>
                </a:solidFill>
              </a:rPr>
              <a:t>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>
            <a:normAutofit/>
          </a:bodyPr>
          <a:lstStyle/>
          <a:p>
            <a:pPr>
              <a:buClr>
                <a:srgbClr val="F4A526"/>
              </a:buClr>
            </a:pPr>
            <a:r>
              <a:rPr dirty="0"/>
              <a:t>- Subtropical climate with mild temperatures year-round</a:t>
            </a:r>
            <a:endParaRPr lang="pt-PT" dirty="0"/>
          </a:p>
          <a:p>
            <a:pPr>
              <a:buClr>
                <a:srgbClr val="F4A526"/>
              </a:buClr>
            </a:pPr>
            <a:r>
              <a:rPr dirty="0"/>
              <a:t>- High humidity due to trade winds and ocean currents</a:t>
            </a:r>
            <a:endParaRPr lang="pt-PT" dirty="0"/>
          </a:p>
          <a:p>
            <a:pPr>
              <a:buClr>
                <a:srgbClr val="F4A526"/>
              </a:buClr>
            </a:pPr>
            <a:r>
              <a:rPr dirty="0"/>
              <a:t>- Ideal for lush, diverse vegetation</a:t>
            </a:r>
            <a:endParaRPr lang="pt-PT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Flora of Madeira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- Famous for the Laurissilva Forest (UNESCO World Heritage)</a:t>
            </a:r>
          </a:p>
          <a:p>
            <a:r>
              <a:t>- One of the best-preserved subtropical rainforests</a:t>
            </a:r>
          </a:p>
          <a:p>
            <a:r>
              <a:t>- Key species: Til tree, Madeiran laurel, Vinhático</a:t>
            </a:r>
          </a:p>
          <a:p>
            <a:r>
              <a:t>- Many endemic plant species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A9847-79FC-7A1B-F581-6B45859B0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3" name="Group 4139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4175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77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79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0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1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2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3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4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5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6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7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88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189" name="Group 4153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4190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1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2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3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4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5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6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7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8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99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200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201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4202" name="Rectangle 4167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4203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PT"/>
          </a:p>
        </p:txBody>
      </p:sp>
      <p:sp>
        <p:nvSpPr>
          <p:cNvPr id="4172" name="Rectangle 4171">
            <a:extLst>
              <a:ext uri="{FF2B5EF4-FFF2-40B4-BE49-F238E27FC236}">
                <a16:creationId xmlns:a16="http://schemas.microsoft.com/office/drawing/2014/main" id="{F476A384-71E8-40F1-ABC7-D17AAAFA9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914653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C9218-7E09-BEAF-BDBF-D018C758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28" y="3585395"/>
            <a:ext cx="4364684" cy="12912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rgbClr val="FEFFFF"/>
                </a:solidFill>
              </a:rPr>
              <a:t>Flora of Madeira</a:t>
            </a:r>
          </a:p>
        </p:txBody>
      </p:sp>
      <p:pic>
        <p:nvPicPr>
          <p:cNvPr id="4098" name="Picture 2" descr="A FLORESTA LAURISSILVA, O TRUNFO MAIOR | BestGuide Portugal">
            <a:extLst>
              <a:ext uri="{FF2B5EF4-FFF2-40B4-BE49-F238E27FC236}">
                <a16:creationId xmlns:a16="http://schemas.microsoft.com/office/drawing/2014/main" id="{ABC1D615-D323-B555-A63E-8A7A2925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059"/>
          <a:stretch/>
        </p:blipFill>
        <p:spPr bwMode="auto">
          <a:xfrm>
            <a:off x="-8000" y="-2"/>
            <a:ext cx="5647814" cy="341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a Internacional da Floresta – a Laurissilva dos Açores - LIFE IP Azores  Natura">
            <a:extLst>
              <a:ext uri="{FF2B5EF4-FFF2-40B4-BE49-F238E27FC236}">
                <a16:creationId xmlns:a16="http://schemas.microsoft.com/office/drawing/2014/main" id="{858823A0-ABA9-A519-D011-41ED2D3D1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5" r="22728" b="-1"/>
          <a:stretch/>
        </p:blipFill>
        <p:spPr bwMode="auto">
          <a:xfrm>
            <a:off x="5647815" y="-306"/>
            <a:ext cx="3493899" cy="34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4" name="Freeform: Shape 4173">
            <a:extLst>
              <a:ext uri="{FF2B5EF4-FFF2-40B4-BE49-F238E27FC236}">
                <a16:creationId xmlns:a16="http://schemas.microsoft.com/office/drawing/2014/main" id="{ACE683F7-3C14-437D-B517-5C204FAB1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5061568"/>
            <a:ext cx="923227" cy="778589"/>
          </a:xfrm>
          <a:custGeom>
            <a:avLst/>
            <a:gdLst>
              <a:gd name="connsiteX0" fmla="*/ 0 w 1230970"/>
              <a:gd name="connsiteY0" fmla="*/ 0 h 778589"/>
              <a:gd name="connsiteX1" fmla="*/ 56510 w 1230970"/>
              <a:gd name="connsiteY1" fmla="*/ 0 h 778589"/>
              <a:gd name="connsiteX2" fmla="*/ 834671 w 1230970"/>
              <a:gd name="connsiteY2" fmla="*/ 0 h 778589"/>
              <a:gd name="connsiteX3" fmla="*/ 862811 w 1230970"/>
              <a:gd name="connsiteY3" fmla="*/ 9381 h 778589"/>
              <a:gd name="connsiteX4" fmla="*/ 867501 w 1230970"/>
              <a:gd name="connsiteY4" fmla="*/ 14071 h 778589"/>
              <a:gd name="connsiteX5" fmla="*/ 1223935 w 1230970"/>
              <a:gd name="connsiteY5" fmla="*/ 365843 h 778589"/>
              <a:gd name="connsiteX6" fmla="*/ 1223935 w 1230970"/>
              <a:gd name="connsiteY6" fmla="*/ 408056 h 778589"/>
              <a:gd name="connsiteX7" fmla="*/ 867501 w 1230970"/>
              <a:gd name="connsiteY7" fmla="*/ 764518 h 778589"/>
              <a:gd name="connsiteX8" fmla="*/ 862811 w 1230970"/>
              <a:gd name="connsiteY8" fmla="*/ 769209 h 778589"/>
              <a:gd name="connsiteX9" fmla="*/ 834671 w 1230970"/>
              <a:gd name="connsiteY9" fmla="*/ 778589 h 778589"/>
              <a:gd name="connsiteX10" fmla="*/ 0 w 1230970"/>
              <a:gd name="connsiteY10" fmla="*/ 778589 h 77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970" h="778589">
                <a:moveTo>
                  <a:pt x="0" y="0"/>
                </a:moveTo>
                <a:lnTo>
                  <a:pt x="56510" y="0"/>
                </a:lnTo>
                <a:cubicBezTo>
                  <a:pt x="245793" y="0"/>
                  <a:pt x="498169" y="0"/>
                  <a:pt x="834671" y="0"/>
                </a:cubicBezTo>
                <a:cubicBezTo>
                  <a:pt x="848741" y="0"/>
                  <a:pt x="858121" y="4691"/>
                  <a:pt x="862811" y="9381"/>
                </a:cubicBezTo>
                <a:cubicBezTo>
                  <a:pt x="862811" y="9381"/>
                  <a:pt x="867501" y="9381"/>
                  <a:pt x="867501" y="14071"/>
                </a:cubicBezTo>
                <a:cubicBezTo>
                  <a:pt x="867501" y="14071"/>
                  <a:pt x="867501" y="14071"/>
                  <a:pt x="1223935" y="365843"/>
                </a:cubicBezTo>
                <a:cubicBezTo>
                  <a:pt x="1233315" y="379914"/>
                  <a:pt x="1233315" y="398675"/>
                  <a:pt x="1223935" y="408056"/>
                </a:cubicBezTo>
                <a:cubicBezTo>
                  <a:pt x="1223935" y="408056"/>
                  <a:pt x="1223935" y="408056"/>
                  <a:pt x="867501" y="764518"/>
                </a:cubicBezTo>
                <a:cubicBezTo>
                  <a:pt x="867501" y="764518"/>
                  <a:pt x="862811" y="764518"/>
                  <a:pt x="862811" y="769209"/>
                </a:cubicBezTo>
                <a:cubicBezTo>
                  <a:pt x="858121" y="773899"/>
                  <a:pt x="848741" y="778589"/>
                  <a:pt x="834671" y="778589"/>
                </a:cubicBezTo>
                <a:lnTo>
                  <a:pt x="0" y="778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PT"/>
          </a:p>
        </p:txBody>
      </p:sp>
      <p:pic>
        <p:nvPicPr>
          <p:cNvPr id="4102" name="Picture 6" descr="Images of Portugal | Walking trail along the &quot;Levada Velha&quot;, in the middle  of the Laurisilva forest. UNESCO World Heritage Site. Madeira, Portugal...">
            <a:extLst>
              <a:ext uri="{FF2B5EF4-FFF2-40B4-BE49-F238E27FC236}">
                <a16:creationId xmlns:a16="http://schemas.microsoft.com/office/drawing/2014/main" id="{C0D22982-2F14-A663-DA14-DF9B87C0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2" r="2" b="18590"/>
          <a:stretch/>
        </p:blipFill>
        <p:spPr bwMode="auto">
          <a:xfrm>
            <a:off x="5647815" y="3429305"/>
            <a:ext cx="3494151" cy="34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76" name="Straight Connector 4175">
            <a:extLst>
              <a:ext uri="{FF2B5EF4-FFF2-40B4-BE49-F238E27FC236}">
                <a16:creationId xmlns:a16="http://schemas.microsoft.com/office/drawing/2014/main" id="{955CDA8F-EAE8-40F8-95DC-43202F0A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7815" y="3429000"/>
            <a:ext cx="3496185" cy="0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8" name="Straight Connector 4177">
            <a:extLst>
              <a:ext uri="{FF2B5EF4-FFF2-40B4-BE49-F238E27FC236}">
                <a16:creationId xmlns:a16="http://schemas.microsoft.com/office/drawing/2014/main" id="{0176213D-B053-46D9-9642-ED8E2F046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7815" y="0"/>
            <a:ext cx="0" cy="6857694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980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5130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1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2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3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4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5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6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7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8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39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0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1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5143" name="Group 5142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5144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5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6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7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8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49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50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51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52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53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54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55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5157" name="Rectangle 5156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5159" name="Freeform 6">
            <a:extLst>
              <a:ext uri="{FF2B5EF4-FFF2-40B4-BE49-F238E27FC236}">
                <a16:creationId xmlns:a16="http://schemas.microsoft.com/office/drawing/2014/main" id="{6538C979-F14E-4C6B-BE04-38CC5D7C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09" y="4775200"/>
            <a:ext cx="6686550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Iconic Plants of Madeira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5598647"/>
            <a:ext cx="6686550" cy="522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- Bird of Paradise (Strelitzia): symbol of Madeira</a:t>
            </a:r>
          </a:p>
        </p:txBody>
      </p:sp>
      <p:pic>
        <p:nvPicPr>
          <p:cNvPr id="5124" name="Picture 4" descr="Poster, Quadro Bird of paradise flower (Strelitzia) with traditional house  in Santana on backgr, 26.7x40 cm">
            <a:extLst>
              <a:ext uri="{FF2B5EF4-FFF2-40B4-BE49-F238E27FC236}">
                <a16:creationId xmlns:a16="http://schemas.microsoft.com/office/drawing/2014/main" id="{A03E5D31-F451-1857-E263-4D84501D0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18428" r="2" b="3168"/>
          <a:stretch/>
        </p:blipFill>
        <p:spPr bwMode="auto">
          <a:xfrm>
            <a:off x="2138618" y="634963"/>
            <a:ext cx="3085168" cy="385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ird of Paradise: How to Grow and Care with Success">
            <a:extLst>
              <a:ext uri="{FF2B5EF4-FFF2-40B4-BE49-F238E27FC236}">
                <a16:creationId xmlns:a16="http://schemas.microsoft.com/office/drawing/2014/main" id="{B2853761-5DDF-3A2A-21C4-49EE786D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r="20278" b="-1"/>
          <a:stretch/>
        </p:blipFill>
        <p:spPr bwMode="auto">
          <a:xfrm>
            <a:off x="5346581" y="631823"/>
            <a:ext cx="3281877" cy="385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36E2C-7BB4-EED8-ADD8-31BC11BB8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Dragon Tree (Dracaena draco): All You Need To Know">
            <a:extLst>
              <a:ext uri="{FF2B5EF4-FFF2-40B4-BE49-F238E27FC236}">
                <a16:creationId xmlns:a16="http://schemas.microsoft.com/office/drawing/2014/main" id="{2DBE7A02-49DC-FF01-AD4D-BB5068D1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r="3" b="3"/>
          <a:stretch/>
        </p:blipFill>
        <p:spPr bwMode="auto">
          <a:xfrm>
            <a:off x="3364166" y="10"/>
            <a:ext cx="5779833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Dracaena draco - Dragoeiro - Árvores e Arbustos de Portugal">
            <a:extLst>
              <a:ext uri="{FF2B5EF4-FFF2-40B4-BE49-F238E27FC236}">
                <a16:creationId xmlns:a16="http://schemas.microsoft.com/office/drawing/2014/main" id="{48D0F427-BDB8-D9F6-21FA-3DBFE4242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-1" b="41879"/>
          <a:stretch/>
        </p:blipFill>
        <p:spPr bwMode="auto">
          <a:xfrm>
            <a:off x="3364167" y="3429000"/>
            <a:ext cx="577983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71" name="Freeform: Shape 6170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6127684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A63CB-4F89-82C8-7776-EA2D677B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3" y="624110"/>
            <a:ext cx="3467967" cy="1280890"/>
          </a:xfrm>
        </p:spPr>
        <p:txBody>
          <a:bodyPr>
            <a:normAutofit/>
          </a:bodyPr>
          <a:lstStyle/>
          <a:p>
            <a:r>
              <a:rPr lang="pt-PT"/>
              <a:t>Iconic Plants of Madeira</a:t>
            </a:r>
          </a:p>
        </p:txBody>
      </p:sp>
      <p:sp>
        <p:nvSpPr>
          <p:cNvPr id="6173" name="Rectangle 6172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88FEA-CBEB-8AF9-F033-EFD33A243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59" y="2133600"/>
            <a:ext cx="3469411" cy="3777622"/>
          </a:xfrm>
        </p:spPr>
        <p:txBody>
          <a:bodyPr>
            <a:normAutofit/>
          </a:bodyPr>
          <a:lstStyle/>
          <a:p>
            <a:r>
              <a:rPr lang="pt-PT"/>
              <a:t>- Dragon Tree (Dracaena draco): rare and prehistoric</a:t>
            </a:r>
            <a:endParaRPr lang="pt-PT" dirty="0"/>
          </a:p>
        </p:txBody>
      </p:sp>
      <p:sp>
        <p:nvSpPr>
          <p:cNvPr id="4" name="AutoShape 2" descr="Dragoeiro - Dracaena draco (Cuidado, Características, Simbolismo, Imagens)">
            <a:extLst>
              <a:ext uri="{FF2B5EF4-FFF2-40B4-BE49-F238E27FC236}">
                <a16:creationId xmlns:a16="http://schemas.microsoft.com/office/drawing/2014/main" id="{F549814E-3D56-375F-6D36-B19645AD0E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679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57894-A31B-3677-415D-72B22CFF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7182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3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4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5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6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7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8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89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0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1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2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3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7195" name="Group 7194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7196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7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8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99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0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1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2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3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4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5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6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07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209" name="Rectangle 7208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7211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PT"/>
          </a:p>
        </p:txBody>
      </p:sp>
      <p:sp>
        <p:nvSpPr>
          <p:cNvPr id="7213" name="Rectangle 7212">
            <a:extLst>
              <a:ext uri="{FF2B5EF4-FFF2-40B4-BE49-F238E27FC236}">
                <a16:creationId xmlns:a16="http://schemas.microsoft.com/office/drawing/2014/main" id="{F476A384-71E8-40F1-ABC7-D17AAAFA9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9146539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8C9A2-70DF-8832-4D03-FC44C3E3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28" y="3675529"/>
            <a:ext cx="4688618" cy="1769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rgbClr val="FEFFFF"/>
                </a:solidFill>
              </a:rPr>
              <a:t>Iconic Plants of Madeira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8D1FD-160A-7825-725D-737036C1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827" y="5589135"/>
            <a:ext cx="4688618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EFFFF"/>
                </a:solidFill>
              </a:rPr>
              <a:t>- Other colorful plants: Hydrangeas, Orchids, Agapanthus, Geraniums</a:t>
            </a:r>
          </a:p>
        </p:txBody>
      </p:sp>
      <p:pic>
        <p:nvPicPr>
          <p:cNvPr id="7170" name="Picture 2" descr="How To Grow And Care For Hydrangeas | Gardening Know How">
            <a:extLst>
              <a:ext uri="{FF2B5EF4-FFF2-40B4-BE49-F238E27FC236}">
                <a16:creationId xmlns:a16="http://schemas.microsoft.com/office/drawing/2014/main" id="{52DF5134-2BD3-40CF-5AA2-A152D9E6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2" r="13528" b="2"/>
          <a:stretch/>
        </p:blipFill>
        <p:spPr bwMode="auto">
          <a:xfrm>
            <a:off x="20" y="10"/>
            <a:ext cx="3045295" cy="34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eranium Care - How To Grow Geraniums | Gardening Know How">
            <a:extLst>
              <a:ext uri="{FF2B5EF4-FFF2-40B4-BE49-F238E27FC236}">
                <a16:creationId xmlns:a16="http://schemas.microsoft.com/office/drawing/2014/main" id="{81485873-EBB8-FC12-8CA2-49D9DA7E5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6690" b="1"/>
          <a:stretch/>
        </p:blipFill>
        <p:spPr bwMode="auto">
          <a:xfrm>
            <a:off x="6095871" y="10"/>
            <a:ext cx="3048128" cy="34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5" name="Freeform: Shape 7214">
            <a:extLst>
              <a:ext uri="{FF2B5EF4-FFF2-40B4-BE49-F238E27FC236}">
                <a16:creationId xmlns:a16="http://schemas.microsoft.com/office/drawing/2014/main" id="{ACE683F7-3C14-437D-B517-5C204FAB1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40738"/>
            <a:ext cx="923227" cy="778589"/>
          </a:xfrm>
          <a:custGeom>
            <a:avLst/>
            <a:gdLst>
              <a:gd name="connsiteX0" fmla="*/ 0 w 1230970"/>
              <a:gd name="connsiteY0" fmla="*/ 0 h 778589"/>
              <a:gd name="connsiteX1" fmla="*/ 56510 w 1230970"/>
              <a:gd name="connsiteY1" fmla="*/ 0 h 778589"/>
              <a:gd name="connsiteX2" fmla="*/ 834671 w 1230970"/>
              <a:gd name="connsiteY2" fmla="*/ 0 h 778589"/>
              <a:gd name="connsiteX3" fmla="*/ 862811 w 1230970"/>
              <a:gd name="connsiteY3" fmla="*/ 9381 h 778589"/>
              <a:gd name="connsiteX4" fmla="*/ 867501 w 1230970"/>
              <a:gd name="connsiteY4" fmla="*/ 14071 h 778589"/>
              <a:gd name="connsiteX5" fmla="*/ 1223935 w 1230970"/>
              <a:gd name="connsiteY5" fmla="*/ 365843 h 778589"/>
              <a:gd name="connsiteX6" fmla="*/ 1223935 w 1230970"/>
              <a:gd name="connsiteY6" fmla="*/ 408056 h 778589"/>
              <a:gd name="connsiteX7" fmla="*/ 867501 w 1230970"/>
              <a:gd name="connsiteY7" fmla="*/ 764518 h 778589"/>
              <a:gd name="connsiteX8" fmla="*/ 862811 w 1230970"/>
              <a:gd name="connsiteY8" fmla="*/ 769209 h 778589"/>
              <a:gd name="connsiteX9" fmla="*/ 834671 w 1230970"/>
              <a:gd name="connsiteY9" fmla="*/ 778589 h 778589"/>
              <a:gd name="connsiteX10" fmla="*/ 0 w 1230970"/>
              <a:gd name="connsiteY10" fmla="*/ 778589 h 77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970" h="778589">
                <a:moveTo>
                  <a:pt x="0" y="0"/>
                </a:moveTo>
                <a:lnTo>
                  <a:pt x="56510" y="0"/>
                </a:lnTo>
                <a:cubicBezTo>
                  <a:pt x="245793" y="0"/>
                  <a:pt x="498169" y="0"/>
                  <a:pt x="834671" y="0"/>
                </a:cubicBezTo>
                <a:cubicBezTo>
                  <a:pt x="848741" y="0"/>
                  <a:pt x="858121" y="4691"/>
                  <a:pt x="862811" y="9381"/>
                </a:cubicBezTo>
                <a:cubicBezTo>
                  <a:pt x="862811" y="9381"/>
                  <a:pt x="867501" y="9381"/>
                  <a:pt x="867501" y="14071"/>
                </a:cubicBezTo>
                <a:cubicBezTo>
                  <a:pt x="867501" y="14071"/>
                  <a:pt x="867501" y="14071"/>
                  <a:pt x="1223935" y="365843"/>
                </a:cubicBezTo>
                <a:cubicBezTo>
                  <a:pt x="1233315" y="379914"/>
                  <a:pt x="1233315" y="398675"/>
                  <a:pt x="1223935" y="408056"/>
                </a:cubicBezTo>
                <a:cubicBezTo>
                  <a:pt x="1223935" y="408056"/>
                  <a:pt x="1223935" y="408056"/>
                  <a:pt x="867501" y="764518"/>
                </a:cubicBezTo>
                <a:cubicBezTo>
                  <a:pt x="867501" y="764518"/>
                  <a:pt x="862811" y="764518"/>
                  <a:pt x="862811" y="769209"/>
                </a:cubicBezTo>
                <a:cubicBezTo>
                  <a:pt x="858121" y="773899"/>
                  <a:pt x="848741" y="778589"/>
                  <a:pt x="834671" y="778589"/>
                </a:cubicBezTo>
                <a:lnTo>
                  <a:pt x="0" y="7785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PT"/>
          </a:p>
        </p:txBody>
      </p:sp>
      <p:pic>
        <p:nvPicPr>
          <p:cNvPr id="7174" name="Picture 6" descr="Agapanthus Blue | DutchGrown™">
            <a:extLst>
              <a:ext uri="{FF2B5EF4-FFF2-40B4-BE49-F238E27FC236}">
                <a16:creationId xmlns:a16="http://schemas.microsoft.com/office/drawing/2014/main" id="{13084A05-7DC7-222E-B9D6-ED0483F9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" r="2" b="10665"/>
          <a:stretch/>
        </p:blipFill>
        <p:spPr bwMode="auto">
          <a:xfrm>
            <a:off x="6101224" y="3429305"/>
            <a:ext cx="3040742" cy="34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17" name="Straight Connector 7216">
            <a:extLst>
              <a:ext uri="{FF2B5EF4-FFF2-40B4-BE49-F238E27FC236}">
                <a16:creationId xmlns:a16="http://schemas.microsoft.com/office/drawing/2014/main" id="{955CDA8F-EAE8-40F8-95DC-43202F0A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9141714" cy="0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Mais de 346.900 fotografias de stock, fotos e imagens Royalty-Free sobre  Orchid - iStock | Flower, Lilly, Wood">
            <a:extLst>
              <a:ext uri="{FF2B5EF4-FFF2-40B4-BE49-F238E27FC236}">
                <a16:creationId xmlns:a16="http://schemas.microsoft.com/office/drawing/2014/main" id="{B4E6991A-9EB0-7FC8-BCDA-27D4ED4E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24618" b="2"/>
          <a:stretch/>
        </p:blipFill>
        <p:spPr bwMode="auto">
          <a:xfrm>
            <a:off x="3050274" y="10"/>
            <a:ext cx="3043449" cy="341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19" name="Straight Connector 7218">
            <a:extLst>
              <a:ext uri="{FF2B5EF4-FFF2-40B4-BE49-F238E27FC236}">
                <a16:creationId xmlns:a16="http://schemas.microsoft.com/office/drawing/2014/main" id="{2CCE3297-88A0-4543-ADF6-B4F01BDBF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7314" y="0"/>
            <a:ext cx="0" cy="3419856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1" name="Straight Connector 7220">
            <a:extLst>
              <a:ext uri="{FF2B5EF4-FFF2-40B4-BE49-F238E27FC236}">
                <a16:creationId xmlns:a16="http://schemas.microsoft.com/office/drawing/2014/main" id="{0176213D-B053-46D9-9642-ED8E2F046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04" y="0"/>
            <a:ext cx="0" cy="6857694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39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47327-2BDC-E836-F9F5-9FC1DFFDF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77C4DBD9-E90D-1AD5-CB57-D758C056F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O que são as Levadas da Madeira? – WalkMe Levadas Madeira">
            <a:extLst>
              <a:ext uri="{FF2B5EF4-FFF2-40B4-BE49-F238E27FC236}">
                <a16:creationId xmlns:a16="http://schemas.microsoft.com/office/drawing/2014/main" id="{9AB26005-CC79-2DB0-6420-986A0CC1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r="32734"/>
          <a:stretch/>
        </p:blipFill>
        <p:spPr bwMode="auto">
          <a:xfrm>
            <a:off x="20" y="10"/>
            <a:ext cx="568081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Freeform 5">
            <a:extLst>
              <a:ext uri="{FF2B5EF4-FFF2-40B4-BE49-F238E27FC236}">
                <a16:creationId xmlns:a16="http://schemas.microsoft.com/office/drawing/2014/main" id="{5CB9EE50-47AE-46FF-A154-7BE54E94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59027"/>
            <a:ext cx="6782018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99B88-B4D4-15C1-E4DB-18E8C177F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787400"/>
            <a:ext cx="5359399" cy="778933"/>
          </a:xfrm>
        </p:spPr>
        <p:txBody>
          <a:bodyPr anchor="ctr">
            <a:normAutofit/>
          </a:bodyPr>
          <a:lstStyle/>
          <a:p>
            <a:r>
              <a:rPr lang="pt-PT" sz="2600">
                <a:solidFill>
                  <a:srgbClr val="FEFFFF"/>
                </a:solidFill>
              </a:rPr>
              <a:t>Importance of Madeira’s Flora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08EAA-8915-FB57-3F43-F5FB3882B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577" y="2017668"/>
            <a:ext cx="2812654" cy="38578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- Ecological: Supports unique wildlife and prevents erosion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- Cultural: Deeply tied to local traditions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- Touristic: Attracts visitors for nature walks and 'levadas'</a:t>
            </a:r>
          </a:p>
        </p:txBody>
      </p:sp>
    </p:spTree>
    <p:extLst>
      <p:ext uri="{BB962C8B-B14F-4D97-AF65-F5344CB8AC3E}">
        <p14:creationId xmlns:p14="http://schemas.microsoft.com/office/powerpoint/2010/main" val="164848876"/>
      </p:ext>
    </p:extLst>
  </p:cSld>
  <p:clrMapOvr>
    <a:masterClrMapping/>
  </p:clrMapOvr>
</p:sld>
</file>

<file path=ppt/theme/theme1.xml><?xml version="1.0" encoding="utf-8"?>
<a:theme xmlns:a="http://schemas.openxmlformats.org/drawingml/2006/main" name="Haste">
  <a:themeElements>
    <a:clrScheme name="Hast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Has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as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</TotalTime>
  <Words>243</Words>
  <Application>Microsoft Office PowerPoint</Application>
  <PresentationFormat>Apresentação no Ecrã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Haste</vt:lpstr>
      <vt:lpstr>Madeira Island Archipelago and Its Flora</vt:lpstr>
      <vt:lpstr>Location and General Information</vt:lpstr>
      <vt:lpstr>Climate</vt:lpstr>
      <vt:lpstr>Flora of Madeira</vt:lpstr>
      <vt:lpstr>Flora of Madeira</vt:lpstr>
      <vt:lpstr>Iconic Plants of Madeira</vt:lpstr>
      <vt:lpstr>Iconic Plants of Madeira</vt:lpstr>
      <vt:lpstr>Iconic Plants of Madeira</vt:lpstr>
      <vt:lpstr>Importance of Madeira’s Flora</vt:lpstr>
      <vt:lpstr>Fun Fact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Solange Fagundes</dc:creator>
  <cp:keywords/>
  <dc:description>generated using python-pptx</dc:description>
  <cp:lastModifiedBy>Solange Fagundes</cp:lastModifiedBy>
  <cp:revision>6</cp:revision>
  <dcterms:created xsi:type="dcterms:W3CDTF">2013-01-27T09:14:16Z</dcterms:created>
  <dcterms:modified xsi:type="dcterms:W3CDTF">2025-04-09T15:06:55Z</dcterms:modified>
  <cp:category/>
</cp:coreProperties>
</file>