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lt-LT"/>
              <a:t>Spustelėję redaguokite stilių</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lvl1pPr algn="l">
              <a:defRPr/>
            </a:lvl1pPr>
          </a:lstStyle>
          <a:p>
            <a:fld id="{287D617F-D528-42CA-A7E5-773B8F17B00B}" type="datetimeFigureOut">
              <a:rPr lang="lt-LT" smtClean="0"/>
              <a:t>2025-04-17</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1E58D257-D390-42EA-A7A7-66A8AA994B46}" type="slidenum">
              <a:rPr lang="lt-LT" smtClean="0"/>
              <a:t>‹#›</a:t>
            </a:fld>
            <a:endParaRPr lang="lt-LT"/>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12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287D617F-D528-42CA-A7E5-773B8F17B00B}" type="datetimeFigureOut">
              <a:rPr lang="lt-LT" smtClean="0"/>
              <a:t>2025-04-17</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1E58D257-D390-42EA-A7A7-66A8AA994B46}" type="slidenum">
              <a:rPr lang="lt-LT" smtClean="0"/>
              <a:t>‹#›</a:t>
            </a:fld>
            <a:endParaRPr lang="lt-LT"/>
          </a:p>
        </p:txBody>
      </p:sp>
    </p:spTree>
    <p:extLst>
      <p:ext uri="{BB962C8B-B14F-4D97-AF65-F5344CB8AC3E}">
        <p14:creationId xmlns:p14="http://schemas.microsoft.com/office/powerpoint/2010/main" val="345000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lt-LT"/>
              <a:t>Spustelėję redaguokite stilių</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287D617F-D528-42CA-A7E5-773B8F17B00B}" type="datetimeFigureOut">
              <a:rPr lang="lt-LT" smtClean="0"/>
              <a:t>2025-04-17</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1E58D257-D390-42EA-A7A7-66A8AA994B46}" type="slidenum">
              <a:rPr lang="lt-LT" smtClean="0"/>
              <a:t>‹#›</a:t>
            </a:fld>
            <a:endParaRPr lang="lt-LT"/>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40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287D617F-D528-42CA-A7E5-773B8F17B00B}" type="datetimeFigureOut">
              <a:rPr lang="lt-LT" smtClean="0"/>
              <a:t>2025-04-17</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1E58D257-D390-42EA-A7A7-66A8AA994B46}" type="slidenum">
              <a:rPr lang="lt-LT" smtClean="0"/>
              <a:t>‹#›</a:t>
            </a:fld>
            <a:endParaRPr lang="lt-LT"/>
          </a:p>
        </p:txBody>
      </p:sp>
    </p:spTree>
    <p:extLst>
      <p:ext uri="{BB962C8B-B14F-4D97-AF65-F5344CB8AC3E}">
        <p14:creationId xmlns:p14="http://schemas.microsoft.com/office/powerpoint/2010/main" val="195332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lt-LT"/>
              <a:t>Spustelėję redaguokite stilių</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287D617F-D528-42CA-A7E5-773B8F17B00B}" type="datetimeFigureOut">
              <a:rPr lang="lt-LT" smtClean="0"/>
              <a:t>2025-04-17</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1E58D257-D390-42EA-A7A7-66A8AA994B46}" type="slidenum">
              <a:rPr lang="lt-LT" smtClean="0"/>
              <a:t>‹#›</a:t>
            </a:fld>
            <a:endParaRPr lang="lt-LT"/>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6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lt-LT"/>
              <a:t>Spustelėję redaguokite stilių</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287D617F-D528-42CA-A7E5-773B8F17B00B}" type="datetimeFigureOut">
              <a:rPr lang="lt-LT" smtClean="0"/>
              <a:t>2025-04-17</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1E58D257-D390-42EA-A7A7-66A8AA994B46}" type="slidenum">
              <a:rPr lang="lt-LT" smtClean="0"/>
              <a:t>‹#›</a:t>
            </a:fld>
            <a:endParaRPr lang="lt-LT"/>
          </a:p>
        </p:txBody>
      </p:sp>
    </p:spTree>
    <p:extLst>
      <p:ext uri="{BB962C8B-B14F-4D97-AF65-F5344CB8AC3E}">
        <p14:creationId xmlns:p14="http://schemas.microsoft.com/office/powerpoint/2010/main" val="163480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t-LT"/>
              <a:t>Spustelėję redaguokite stilių</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1024128" y="2967788"/>
            <a:ext cx="4754880" cy="334157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lt-LT"/>
              <a:t>Spustelėkite, kad galėtumėte redaguoti šablono teksto stilius</a:t>
            </a:r>
          </a:p>
        </p:txBody>
      </p:sp>
      <p:sp>
        <p:nvSpPr>
          <p:cNvPr id="6" name="Content Placeholder 5"/>
          <p:cNvSpPr>
            <a:spLocks noGrp="1"/>
          </p:cNvSpPr>
          <p:nvPr>
            <p:ph sz="quarter" idx="4"/>
          </p:nvPr>
        </p:nvSpPr>
        <p:spPr>
          <a:xfrm>
            <a:off x="5990888" y="2967788"/>
            <a:ext cx="4754880" cy="334157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287D617F-D528-42CA-A7E5-773B8F17B00B}" type="datetimeFigureOut">
              <a:rPr lang="lt-LT" smtClean="0"/>
              <a:t>2025-04-17</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1E58D257-D390-42EA-A7A7-66A8AA994B46}" type="slidenum">
              <a:rPr lang="lt-LT" smtClean="0"/>
              <a:t>‹#›</a:t>
            </a:fld>
            <a:endParaRPr lang="lt-LT"/>
          </a:p>
        </p:txBody>
      </p:sp>
    </p:spTree>
    <p:extLst>
      <p:ext uri="{BB962C8B-B14F-4D97-AF65-F5344CB8AC3E}">
        <p14:creationId xmlns:p14="http://schemas.microsoft.com/office/powerpoint/2010/main" val="254745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287D617F-D528-42CA-A7E5-773B8F17B00B}" type="datetimeFigureOut">
              <a:rPr lang="lt-LT" smtClean="0"/>
              <a:t>2025-04-17</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1E58D257-D390-42EA-A7A7-66A8AA994B46}" type="slidenum">
              <a:rPr lang="lt-LT" smtClean="0"/>
              <a:t>‹#›</a:t>
            </a:fld>
            <a:endParaRPr lang="lt-LT"/>
          </a:p>
        </p:txBody>
      </p:sp>
    </p:spTree>
    <p:extLst>
      <p:ext uri="{BB962C8B-B14F-4D97-AF65-F5344CB8AC3E}">
        <p14:creationId xmlns:p14="http://schemas.microsoft.com/office/powerpoint/2010/main" val="1338899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7D617F-D528-42CA-A7E5-773B8F17B00B}" type="datetimeFigureOut">
              <a:rPr lang="lt-LT" smtClean="0"/>
              <a:t>2025-04-17</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1E58D257-D390-42EA-A7A7-66A8AA994B46}" type="slidenum">
              <a:rPr lang="lt-LT" smtClean="0"/>
              <a:t>‹#›</a:t>
            </a:fld>
            <a:endParaRPr lang="lt-LT"/>
          </a:p>
        </p:txBody>
      </p:sp>
    </p:spTree>
    <p:extLst>
      <p:ext uri="{BB962C8B-B14F-4D97-AF65-F5344CB8AC3E}">
        <p14:creationId xmlns:p14="http://schemas.microsoft.com/office/powerpoint/2010/main" val="2822623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lt-LT"/>
              <a:t>Spustelėję redaguokite stilių</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287D617F-D528-42CA-A7E5-773B8F17B00B}" type="datetimeFigureOut">
              <a:rPr lang="lt-LT" smtClean="0"/>
              <a:t>2025-04-17</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1E58D257-D390-42EA-A7A7-66A8AA994B46}" type="slidenum">
              <a:rPr lang="lt-LT" smtClean="0"/>
              <a:t>‹#›</a:t>
            </a:fld>
            <a:endParaRPr lang="lt-LT"/>
          </a:p>
        </p:txBody>
      </p:sp>
    </p:spTree>
    <p:extLst>
      <p:ext uri="{BB962C8B-B14F-4D97-AF65-F5344CB8AC3E}">
        <p14:creationId xmlns:p14="http://schemas.microsoft.com/office/powerpoint/2010/main" val="383410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lt-LT"/>
              <a:t>Spustelėję redaguokite stilių</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287D617F-D528-42CA-A7E5-773B8F17B00B}" type="datetimeFigureOut">
              <a:rPr lang="lt-LT" smtClean="0"/>
              <a:t>2025-04-17</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1E58D257-D390-42EA-A7A7-66A8AA994B46}" type="slidenum">
              <a:rPr lang="lt-LT" smtClean="0"/>
              <a:t>‹#›</a:t>
            </a:fld>
            <a:endParaRPr lang="lt-LT"/>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219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lt-LT"/>
              <a:t>Spustelėję redaguokite stilių</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87D617F-D528-42CA-A7E5-773B8F17B00B}" type="datetimeFigureOut">
              <a:rPr lang="lt-LT" smtClean="0"/>
              <a:t>2025-04-17</a:t>
            </a:fld>
            <a:endParaRPr lang="lt-LT"/>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lt-LT"/>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E58D257-D390-42EA-A7A7-66A8AA994B46}" type="slidenum">
              <a:rPr lang="lt-LT" smtClean="0"/>
              <a:t>‹#›</a:t>
            </a:fld>
            <a:endParaRPr lang="lt-LT"/>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14331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a:extLst>
              <a:ext uri="{FF2B5EF4-FFF2-40B4-BE49-F238E27FC236}">
                <a16:creationId xmlns:a16="http://schemas.microsoft.com/office/drawing/2014/main" id="{9988A837-57CD-2422-118D-EB3B6A619A5D}"/>
              </a:ext>
            </a:extLst>
          </p:cNvPr>
          <p:cNvPicPr>
            <a:picLocks noChangeAspect="1"/>
          </p:cNvPicPr>
          <p:nvPr/>
        </p:nvPicPr>
        <p:blipFill>
          <a:blip r:embed="rId2"/>
          <a:stretch>
            <a:fillRect/>
          </a:stretch>
        </p:blipFill>
        <p:spPr>
          <a:xfrm>
            <a:off x="10127842" y="5573635"/>
            <a:ext cx="2064158" cy="1284365"/>
          </a:xfrm>
          <a:prstGeom prst="rect">
            <a:avLst/>
          </a:prstGeom>
        </p:spPr>
      </p:pic>
      <p:sp>
        <p:nvSpPr>
          <p:cNvPr id="2" name="Pavadinimas 1">
            <a:extLst>
              <a:ext uri="{FF2B5EF4-FFF2-40B4-BE49-F238E27FC236}">
                <a16:creationId xmlns:a16="http://schemas.microsoft.com/office/drawing/2014/main" id="{59905493-5912-CE9A-397A-8283AF7E7758}"/>
              </a:ext>
            </a:extLst>
          </p:cNvPr>
          <p:cNvSpPr>
            <a:spLocks noGrp="1"/>
          </p:cNvSpPr>
          <p:nvPr>
            <p:ph type="ctrTitle"/>
          </p:nvPr>
        </p:nvSpPr>
        <p:spPr/>
        <p:txBody>
          <a:bodyPr>
            <a:noAutofit/>
          </a:bodyPr>
          <a:lstStyle/>
          <a:p>
            <a:r>
              <a:rPr lang="lt-LT" sz="6600" dirty="0"/>
              <a:t>10 PLANTS IN </a:t>
            </a:r>
            <a:br>
              <a:rPr lang="lt-LT" sz="6600" dirty="0"/>
            </a:br>
            <a:r>
              <a:rPr lang="lt-LT" sz="6600" dirty="0"/>
              <a:t>OUR REGION</a:t>
            </a:r>
          </a:p>
        </p:txBody>
      </p:sp>
      <p:sp>
        <p:nvSpPr>
          <p:cNvPr id="3" name="Antrinis pavadinimas 2">
            <a:extLst>
              <a:ext uri="{FF2B5EF4-FFF2-40B4-BE49-F238E27FC236}">
                <a16:creationId xmlns:a16="http://schemas.microsoft.com/office/drawing/2014/main" id="{6B20D911-5736-F554-DE2A-E0699F5D4F38}"/>
              </a:ext>
            </a:extLst>
          </p:cNvPr>
          <p:cNvSpPr>
            <a:spLocks noGrp="1"/>
          </p:cNvSpPr>
          <p:nvPr>
            <p:ph type="subTitle" idx="1"/>
          </p:nvPr>
        </p:nvSpPr>
        <p:spPr/>
        <p:txBody>
          <a:bodyPr>
            <a:normAutofit/>
          </a:bodyPr>
          <a:lstStyle/>
          <a:p>
            <a:r>
              <a:rPr lang="lt-LT" dirty="0">
                <a:latin typeface="Arial" panose="020B0604020202020204" pitchFamily="34" charset="0"/>
                <a:cs typeface="Arial" panose="020B0604020202020204" pitchFamily="34" charset="0"/>
              </a:rPr>
              <a:t>Kazlų rūdos sav. </a:t>
            </a:r>
          </a:p>
          <a:p>
            <a:r>
              <a:rPr lang="lt-LT" dirty="0">
                <a:latin typeface="Arial" panose="020B0604020202020204" pitchFamily="34" charset="0"/>
                <a:cs typeface="Arial" panose="020B0604020202020204" pitchFamily="34" charset="0"/>
              </a:rPr>
              <a:t>Plutiškių gimnazija</a:t>
            </a:r>
          </a:p>
        </p:txBody>
      </p:sp>
      <p:pic>
        <p:nvPicPr>
          <p:cNvPr id="4" name="Paveikslėlis 3">
            <a:extLst>
              <a:ext uri="{FF2B5EF4-FFF2-40B4-BE49-F238E27FC236}">
                <a16:creationId xmlns:a16="http://schemas.microsoft.com/office/drawing/2014/main" id="{DA0A3562-9C45-484C-DF51-0FC11DBB652A}"/>
              </a:ext>
            </a:extLst>
          </p:cNvPr>
          <p:cNvPicPr>
            <a:picLocks noChangeAspect="1"/>
          </p:cNvPicPr>
          <p:nvPr/>
        </p:nvPicPr>
        <p:blipFill>
          <a:blip r:embed="rId3"/>
          <a:stretch>
            <a:fillRect/>
          </a:stretch>
        </p:blipFill>
        <p:spPr>
          <a:xfrm>
            <a:off x="0" y="5315578"/>
            <a:ext cx="1542422" cy="1542422"/>
          </a:xfrm>
          <a:prstGeom prst="rect">
            <a:avLst/>
          </a:prstGeom>
        </p:spPr>
      </p:pic>
      <p:pic>
        <p:nvPicPr>
          <p:cNvPr id="5" name="Paveikslėlis 4">
            <a:extLst>
              <a:ext uri="{FF2B5EF4-FFF2-40B4-BE49-F238E27FC236}">
                <a16:creationId xmlns:a16="http://schemas.microsoft.com/office/drawing/2014/main" id="{6D18B96D-7E9A-220B-A4AB-C85E5C9CC874}"/>
              </a:ext>
            </a:extLst>
          </p:cNvPr>
          <p:cNvPicPr>
            <a:picLocks noChangeAspect="1"/>
          </p:cNvPicPr>
          <p:nvPr/>
        </p:nvPicPr>
        <p:blipFill>
          <a:blip r:embed="rId4"/>
          <a:stretch>
            <a:fillRect/>
          </a:stretch>
        </p:blipFill>
        <p:spPr>
          <a:xfrm>
            <a:off x="1542422" y="6315409"/>
            <a:ext cx="2578832" cy="542591"/>
          </a:xfrm>
          <a:prstGeom prst="rect">
            <a:avLst/>
          </a:prstGeom>
        </p:spPr>
      </p:pic>
    </p:spTree>
    <p:extLst>
      <p:ext uri="{BB962C8B-B14F-4D97-AF65-F5344CB8AC3E}">
        <p14:creationId xmlns:p14="http://schemas.microsoft.com/office/powerpoint/2010/main" val="522641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4197DB6-7A1D-D695-2613-178094A98571}"/>
              </a:ext>
            </a:extLst>
          </p:cNvPr>
          <p:cNvSpPr>
            <a:spLocks noGrp="1"/>
          </p:cNvSpPr>
          <p:nvPr>
            <p:ph type="title"/>
          </p:nvPr>
        </p:nvSpPr>
        <p:spPr/>
        <p:txBody>
          <a:bodyPr/>
          <a:lstStyle/>
          <a:p>
            <a:r>
              <a:rPr lang="lt-LT" dirty="0" err="1"/>
              <a:t>Yarrow</a:t>
            </a:r>
            <a:r>
              <a:rPr lang="lt-LT" dirty="0"/>
              <a:t> (</a:t>
            </a:r>
            <a:r>
              <a:rPr lang="lt-LT" dirty="0" err="1"/>
              <a:t>Kraujažolė</a:t>
            </a:r>
            <a:r>
              <a:rPr lang="lt-LT" dirty="0"/>
              <a:t>)</a:t>
            </a:r>
          </a:p>
        </p:txBody>
      </p:sp>
      <p:sp>
        <p:nvSpPr>
          <p:cNvPr id="3" name="Turinio vietos rezervavimo ženklas 2">
            <a:extLst>
              <a:ext uri="{FF2B5EF4-FFF2-40B4-BE49-F238E27FC236}">
                <a16:creationId xmlns:a16="http://schemas.microsoft.com/office/drawing/2014/main" id="{E6A152E5-5CD4-C721-2954-55484519DE8D}"/>
              </a:ext>
            </a:extLst>
          </p:cNvPr>
          <p:cNvSpPr>
            <a:spLocks noGrp="1"/>
          </p:cNvSpPr>
          <p:nvPr>
            <p:ph idx="1"/>
          </p:nvPr>
        </p:nvSpPr>
        <p:spPr>
          <a:xfrm>
            <a:off x="834501" y="2148395"/>
            <a:ext cx="5261499" cy="4028567"/>
          </a:xfrm>
        </p:spPr>
        <p:txBody>
          <a:bodyPr>
            <a:normAutofit/>
          </a:bodyPr>
          <a:lstStyle/>
          <a:p>
            <a:r>
              <a:rPr lang="en-US" sz="2400" dirty="0"/>
              <a:t>A plant of the Asteraceae family.</a:t>
            </a:r>
            <a:endParaRPr lang="lt-LT" sz="2400" dirty="0"/>
          </a:p>
          <a:p>
            <a:r>
              <a:rPr lang="en-US" sz="2400" dirty="0"/>
              <a:t>A hardy herb with feathery leaves and flat clusters of white or pink flowers. Known for medicinal uses and often grows in meadows or roadside areas.</a:t>
            </a:r>
            <a:endParaRPr lang="lt-LT" sz="2400" dirty="0"/>
          </a:p>
        </p:txBody>
      </p:sp>
      <p:pic>
        <p:nvPicPr>
          <p:cNvPr id="4" name="Paveikslėlis 3">
            <a:extLst>
              <a:ext uri="{FF2B5EF4-FFF2-40B4-BE49-F238E27FC236}">
                <a16:creationId xmlns:a16="http://schemas.microsoft.com/office/drawing/2014/main" id="{82AFF4F1-8C35-0BC1-530A-2AC945F7B2F7}"/>
              </a:ext>
            </a:extLst>
          </p:cNvPr>
          <p:cNvPicPr>
            <a:picLocks noChangeAspect="1"/>
          </p:cNvPicPr>
          <p:nvPr/>
        </p:nvPicPr>
        <p:blipFill>
          <a:blip r:embed="rId2"/>
          <a:stretch>
            <a:fillRect/>
          </a:stretch>
        </p:blipFill>
        <p:spPr>
          <a:xfrm>
            <a:off x="6768547" y="2084833"/>
            <a:ext cx="3228703" cy="4307090"/>
          </a:xfrm>
          <a:prstGeom prst="rect">
            <a:avLst/>
          </a:prstGeom>
        </p:spPr>
      </p:pic>
      <p:pic>
        <p:nvPicPr>
          <p:cNvPr id="5" name="Paveikslėlis 4">
            <a:extLst>
              <a:ext uri="{FF2B5EF4-FFF2-40B4-BE49-F238E27FC236}">
                <a16:creationId xmlns:a16="http://schemas.microsoft.com/office/drawing/2014/main" id="{31C8ADA4-3F30-17D8-E782-3B8FC6AECFFF}"/>
              </a:ext>
            </a:extLst>
          </p:cNvPr>
          <p:cNvPicPr>
            <a:picLocks noChangeAspect="1"/>
          </p:cNvPicPr>
          <p:nvPr/>
        </p:nvPicPr>
        <p:blipFill>
          <a:blip r:embed="rId3"/>
          <a:stretch>
            <a:fillRect/>
          </a:stretch>
        </p:blipFill>
        <p:spPr>
          <a:xfrm>
            <a:off x="0" y="5315578"/>
            <a:ext cx="1542422" cy="1542422"/>
          </a:xfrm>
          <a:prstGeom prst="rect">
            <a:avLst/>
          </a:prstGeom>
        </p:spPr>
      </p:pic>
      <p:pic>
        <p:nvPicPr>
          <p:cNvPr id="6" name="Paveikslėlis 5">
            <a:extLst>
              <a:ext uri="{FF2B5EF4-FFF2-40B4-BE49-F238E27FC236}">
                <a16:creationId xmlns:a16="http://schemas.microsoft.com/office/drawing/2014/main" id="{25ACC469-B6D2-66C4-572E-75C256FC6BBB}"/>
              </a:ext>
            </a:extLst>
          </p:cNvPr>
          <p:cNvPicPr>
            <a:picLocks noChangeAspect="1"/>
          </p:cNvPicPr>
          <p:nvPr/>
        </p:nvPicPr>
        <p:blipFill>
          <a:blip r:embed="rId4"/>
          <a:stretch>
            <a:fillRect/>
          </a:stretch>
        </p:blipFill>
        <p:spPr>
          <a:xfrm>
            <a:off x="1542422" y="6315409"/>
            <a:ext cx="2578832" cy="542591"/>
          </a:xfrm>
          <a:prstGeom prst="rect">
            <a:avLst/>
          </a:prstGeom>
        </p:spPr>
      </p:pic>
      <p:pic>
        <p:nvPicPr>
          <p:cNvPr id="7" name="Paveikslėlis 6">
            <a:extLst>
              <a:ext uri="{FF2B5EF4-FFF2-40B4-BE49-F238E27FC236}">
                <a16:creationId xmlns:a16="http://schemas.microsoft.com/office/drawing/2014/main" id="{8DF7DBC8-5E8E-9A36-0D77-BDD8245038E5}"/>
              </a:ext>
            </a:extLst>
          </p:cNvPr>
          <p:cNvPicPr>
            <a:picLocks noChangeAspect="1"/>
          </p:cNvPicPr>
          <p:nvPr/>
        </p:nvPicPr>
        <p:blipFill>
          <a:blip r:embed="rId5"/>
          <a:stretch>
            <a:fillRect/>
          </a:stretch>
        </p:blipFill>
        <p:spPr>
          <a:xfrm>
            <a:off x="9997250" y="5492378"/>
            <a:ext cx="2194750" cy="1365622"/>
          </a:xfrm>
          <a:prstGeom prst="rect">
            <a:avLst/>
          </a:prstGeom>
        </p:spPr>
      </p:pic>
    </p:spTree>
    <p:extLst>
      <p:ext uri="{BB962C8B-B14F-4D97-AF65-F5344CB8AC3E}">
        <p14:creationId xmlns:p14="http://schemas.microsoft.com/office/powerpoint/2010/main" val="2212351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817EF70-94BD-140F-FD75-59943DE27659}"/>
              </a:ext>
            </a:extLst>
          </p:cNvPr>
          <p:cNvSpPr>
            <a:spLocks noGrp="1"/>
          </p:cNvSpPr>
          <p:nvPr>
            <p:ph type="title"/>
          </p:nvPr>
        </p:nvSpPr>
        <p:spPr/>
        <p:txBody>
          <a:bodyPr/>
          <a:lstStyle/>
          <a:p>
            <a:r>
              <a:rPr lang="lt-LT" dirty="0" err="1"/>
              <a:t>Veratrum</a:t>
            </a:r>
            <a:r>
              <a:rPr lang="lt-LT" dirty="0"/>
              <a:t> (Čemerys)</a:t>
            </a:r>
          </a:p>
        </p:txBody>
      </p:sp>
      <p:sp>
        <p:nvSpPr>
          <p:cNvPr id="3" name="Turinio vietos rezervavimo ženklas 2">
            <a:extLst>
              <a:ext uri="{FF2B5EF4-FFF2-40B4-BE49-F238E27FC236}">
                <a16:creationId xmlns:a16="http://schemas.microsoft.com/office/drawing/2014/main" id="{7765EB36-164D-DA74-0B17-2E64B2FD06FE}"/>
              </a:ext>
            </a:extLst>
          </p:cNvPr>
          <p:cNvSpPr>
            <a:spLocks noGrp="1"/>
          </p:cNvSpPr>
          <p:nvPr>
            <p:ph idx="1"/>
          </p:nvPr>
        </p:nvSpPr>
        <p:spPr>
          <a:xfrm>
            <a:off x="838200" y="1825625"/>
            <a:ext cx="5257800" cy="4351338"/>
          </a:xfrm>
        </p:spPr>
        <p:txBody>
          <a:bodyPr>
            <a:normAutofit/>
          </a:bodyPr>
          <a:lstStyle/>
          <a:p>
            <a:r>
              <a:rPr lang="en-US" sz="2400" dirty="0"/>
              <a:t>A genus of plants in the </a:t>
            </a:r>
            <a:r>
              <a:rPr lang="en-US" sz="2400" dirty="0" err="1"/>
              <a:t>Melanthiaceae</a:t>
            </a:r>
            <a:r>
              <a:rPr lang="en-US" sz="2400" dirty="0"/>
              <a:t> family, subclass </a:t>
            </a:r>
            <a:r>
              <a:rPr lang="en-US" sz="2400" dirty="0" err="1"/>
              <a:t>Liliidae</a:t>
            </a:r>
            <a:r>
              <a:rPr lang="en-US" sz="2400" dirty="0"/>
              <a:t>.</a:t>
            </a:r>
            <a:endParaRPr lang="lt-LT" sz="2400" dirty="0"/>
          </a:p>
          <a:p>
            <a:r>
              <a:rPr lang="en-US" sz="2400" dirty="0"/>
              <a:t>A tall, striking plant with broad, pleated green leaves and dense clusters of small, greenish-white flowers. Found in moist meadows, forest edges, and mountain slopes. Despite its beauty, Veratrum is highly toxic — all parts of the plant are poisonous</a:t>
            </a:r>
            <a:endParaRPr lang="lt-LT" sz="2400" dirty="0"/>
          </a:p>
        </p:txBody>
      </p:sp>
      <p:pic>
        <p:nvPicPr>
          <p:cNvPr id="4" name="Paveikslėlis 3">
            <a:extLst>
              <a:ext uri="{FF2B5EF4-FFF2-40B4-BE49-F238E27FC236}">
                <a16:creationId xmlns:a16="http://schemas.microsoft.com/office/drawing/2014/main" id="{52328D9E-763C-A410-D400-348EB2490F2B}"/>
              </a:ext>
            </a:extLst>
          </p:cNvPr>
          <p:cNvPicPr>
            <a:picLocks noChangeAspect="1"/>
          </p:cNvPicPr>
          <p:nvPr/>
        </p:nvPicPr>
        <p:blipFill>
          <a:blip r:embed="rId2"/>
          <a:stretch>
            <a:fillRect/>
          </a:stretch>
        </p:blipFill>
        <p:spPr>
          <a:xfrm>
            <a:off x="6844845" y="1825625"/>
            <a:ext cx="3152405" cy="4329303"/>
          </a:xfrm>
          <a:prstGeom prst="rect">
            <a:avLst/>
          </a:prstGeom>
        </p:spPr>
      </p:pic>
      <p:pic>
        <p:nvPicPr>
          <p:cNvPr id="5" name="Paveikslėlis 4">
            <a:extLst>
              <a:ext uri="{FF2B5EF4-FFF2-40B4-BE49-F238E27FC236}">
                <a16:creationId xmlns:a16="http://schemas.microsoft.com/office/drawing/2014/main" id="{8982A004-C52A-9D08-EA34-460AD5EFFFAC}"/>
              </a:ext>
            </a:extLst>
          </p:cNvPr>
          <p:cNvPicPr>
            <a:picLocks noChangeAspect="1"/>
          </p:cNvPicPr>
          <p:nvPr/>
        </p:nvPicPr>
        <p:blipFill>
          <a:blip r:embed="rId3"/>
          <a:stretch>
            <a:fillRect/>
          </a:stretch>
        </p:blipFill>
        <p:spPr>
          <a:xfrm>
            <a:off x="0" y="5313285"/>
            <a:ext cx="1544715" cy="1544715"/>
          </a:xfrm>
          <a:prstGeom prst="rect">
            <a:avLst/>
          </a:prstGeom>
        </p:spPr>
      </p:pic>
      <p:pic>
        <p:nvPicPr>
          <p:cNvPr id="6" name="Paveikslėlis 5">
            <a:extLst>
              <a:ext uri="{FF2B5EF4-FFF2-40B4-BE49-F238E27FC236}">
                <a16:creationId xmlns:a16="http://schemas.microsoft.com/office/drawing/2014/main" id="{4BE37F9F-174B-EE8D-F3C5-F3C2507B02FB}"/>
              </a:ext>
            </a:extLst>
          </p:cNvPr>
          <p:cNvPicPr>
            <a:picLocks noChangeAspect="1"/>
          </p:cNvPicPr>
          <p:nvPr/>
        </p:nvPicPr>
        <p:blipFill>
          <a:blip r:embed="rId4"/>
          <a:stretch>
            <a:fillRect/>
          </a:stretch>
        </p:blipFill>
        <p:spPr>
          <a:xfrm>
            <a:off x="1544715" y="6315409"/>
            <a:ext cx="2578832" cy="542591"/>
          </a:xfrm>
          <a:prstGeom prst="rect">
            <a:avLst/>
          </a:prstGeom>
        </p:spPr>
      </p:pic>
      <p:pic>
        <p:nvPicPr>
          <p:cNvPr id="7" name="Paveikslėlis 6">
            <a:extLst>
              <a:ext uri="{FF2B5EF4-FFF2-40B4-BE49-F238E27FC236}">
                <a16:creationId xmlns:a16="http://schemas.microsoft.com/office/drawing/2014/main" id="{F71E7147-9521-FC35-9F31-3A35A0870227}"/>
              </a:ext>
            </a:extLst>
          </p:cNvPr>
          <p:cNvPicPr>
            <a:picLocks noChangeAspect="1"/>
          </p:cNvPicPr>
          <p:nvPr/>
        </p:nvPicPr>
        <p:blipFill>
          <a:blip r:embed="rId5"/>
          <a:stretch>
            <a:fillRect/>
          </a:stretch>
        </p:blipFill>
        <p:spPr>
          <a:xfrm>
            <a:off x="9997250" y="5494152"/>
            <a:ext cx="2194750" cy="1365622"/>
          </a:xfrm>
          <a:prstGeom prst="rect">
            <a:avLst/>
          </a:prstGeom>
        </p:spPr>
      </p:pic>
    </p:spTree>
    <p:extLst>
      <p:ext uri="{BB962C8B-B14F-4D97-AF65-F5344CB8AC3E}">
        <p14:creationId xmlns:p14="http://schemas.microsoft.com/office/powerpoint/2010/main" val="2987718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a:extLst>
              <a:ext uri="{FF2B5EF4-FFF2-40B4-BE49-F238E27FC236}">
                <a16:creationId xmlns:a16="http://schemas.microsoft.com/office/drawing/2014/main" id="{2C59218D-D237-66F5-89C2-F7918C759684}"/>
              </a:ext>
            </a:extLst>
          </p:cNvPr>
          <p:cNvSpPr>
            <a:spLocks noGrp="1"/>
          </p:cNvSpPr>
          <p:nvPr>
            <p:ph type="ctrTitle"/>
          </p:nvPr>
        </p:nvSpPr>
        <p:spPr>
          <a:xfrm>
            <a:off x="457200" y="4767308"/>
            <a:ext cx="7772400" cy="1899821"/>
          </a:xfrm>
        </p:spPr>
        <p:txBody>
          <a:bodyPr>
            <a:normAutofit/>
          </a:bodyPr>
          <a:lstStyle/>
          <a:p>
            <a:r>
              <a:rPr lang="lt-LT" sz="6600" dirty="0"/>
              <a:t>THANK YOU FOR </a:t>
            </a:r>
            <a:br>
              <a:rPr lang="lt-LT" sz="6600" dirty="0"/>
            </a:br>
            <a:r>
              <a:rPr lang="lt-LT" sz="6600" dirty="0"/>
              <a:t>YOUR ATTENTION</a:t>
            </a:r>
          </a:p>
        </p:txBody>
      </p:sp>
      <p:sp>
        <p:nvSpPr>
          <p:cNvPr id="7" name="Antrinis pavadinimas 6">
            <a:extLst>
              <a:ext uri="{FF2B5EF4-FFF2-40B4-BE49-F238E27FC236}">
                <a16:creationId xmlns:a16="http://schemas.microsoft.com/office/drawing/2014/main" id="{55E644BD-DC3D-DB3F-5C05-64A39195A64E}"/>
              </a:ext>
            </a:extLst>
          </p:cNvPr>
          <p:cNvSpPr>
            <a:spLocks noGrp="1"/>
          </p:cNvSpPr>
          <p:nvPr>
            <p:ph type="subTitle" idx="1"/>
          </p:nvPr>
        </p:nvSpPr>
        <p:spPr/>
        <p:txBody>
          <a:bodyPr/>
          <a:lstStyle/>
          <a:p>
            <a:endParaRPr lang="lt-LT"/>
          </a:p>
        </p:txBody>
      </p:sp>
      <p:pic>
        <p:nvPicPr>
          <p:cNvPr id="8" name="Paveikslėlis 7">
            <a:extLst>
              <a:ext uri="{FF2B5EF4-FFF2-40B4-BE49-F238E27FC236}">
                <a16:creationId xmlns:a16="http://schemas.microsoft.com/office/drawing/2014/main" id="{8A85C91F-A39B-97FE-F9EA-FEAD22E12A81}"/>
              </a:ext>
            </a:extLst>
          </p:cNvPr>
          <p:cNvPicPr>
            <a:picLocks noChangeAspect="1"/>
          </p:cNvPicPr>
          <p:nvPr/>
        </p:nvPicPr>
        <p:blipFill>
          <a:blip r:embed="rId2"/>
          <a:stretch>
            <a:fillRect/>
          </a:stretch>
        </p:blipFill>
        <p:spPr>
          <a:xfrm>
            <a:off x="0" y="5315578"/>
            <a:ext cx="1542422" cy="1542422"/>
          </a:xfrm>
          <a:prstGeom prst="rect">
            <a:avLst/>
          </a:prstGeom>
        </p:spPr>
      </p:pic>
      <p:pic>
        <p:nvPicPr>
          <p:cNvPr id="9" name="Paveikslėlis 8">
            <a:extLst>
              <a:ext uri="{FF2B5EF4-FFF2-40B4-BE49-F238E27FC236}">
                <a16:creationId xmlns:a16="http://schemas.microsoft.com/office/drawing/2014/main" id="{85EB52D7-5B95-B3B5-EA21-A5DD3A82E2FF}"/>
              </a:ext>
            </a:extLst>
          </p:cNvPr>
          <p:cNvPicPr>
            <a:picLocks noChangeAspect="1"/>
          </p:cNvPicPr>
          <p:nvPr/>
        </p:nvPicPr>
        <p:blipFill>
          <a:blip r:embed="rId3"/>
          <a:stretch>
            <a:fillRect/>
          </a:stretch>
        </p:blipFill>
        <p:spPr>
          <a:xfrm>
            <a:off x="1542422" y="6317037"/>
            <a:ext cx="2578526" cy="540962"/>
          </a:xfrm>
          <a:prstGeom prst="rect">
            <a:avLst/>
          </a:prstGeom>
        </p:spPr>
      </p:pic>
      <p:pic>
        <p:nvPicPr>
          <p:cNvPr id="2" name="Paveikslėlis 1">
            <a:extLst>
              <a:ext uri="{FF2B5EF4-FFF2-40B4-BE49-F238E27FC236}">
                <a16:creationId xmlns:a16="http://schemas.microsoft.com/office/drawing/2014/main" id="{184DC0CA-3CC8-ADD1-7F31-55B4DCD71CBE}"/>
              </a:ext>
            </a:extLst>
          </p:cNvPr>
          <p:cNvPicPr>
            <a:picLocks noChangeAspect="1"/>
          </p:cNvPicPr>
          <p:nvPr/>
        </p:nvPicPr>
        <p:blipFill>
          <a:blip r:embed="rId4"/>
          <a:stretch>
            <a:fillRect/>
          </a:stretch>
        </p:blipFill>
        <p:spPr>
          <a:xfrm>
            <a:off x="9997250" y="5492378"/>
            <a:ext cx="2194750" cy="1365622"/>
          </a:xfrm>
          <a:prstGeom prst="rect">
            <a:avLst/>
          </a:prstGeom>
        </p:spPr>
      </p:pic>
    </p:spTree>
    <p:extLst>
      <p:ext uri="{BB962C8B-B14F-4D97-AF65-F5344CB8AC3E}">
        <p14:creationId xmlns:p14="http://schemas.microsoft.com/office/powerpoint/2010/main" val="3117042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CA6AB41-830D-D201-DDD8-2F59161A6604}"/>
              </a:ext>
            </a:extLst>
          </p:cNvPr>
          <p:cNvSpPr>
            <a:spLocks noGrp="1"/>
          </p:cNvSpPr>
          <p:nvPr>
            <p:ph type="title"/>
          </p:nvPr>
        </p:nvSpPr>
        <p:spPr/>
        <p:txBody>
          <a:bodyPr/>
          <a:lstStyle/>
          <a:p>
            <a:r>
              <a:rPr lang="lt-LT" dirty="0" err="1"/>
              <a:t>European</a:t>
            </a:r>
            <a:r>
              <a:rPr lang="lt-LT" dirty="0"/>
              <a:t> </a:t>
            </a:r>
            <a:r>
              <a:rPr lang="lt-LT" dirty="0" err="1"/>
              <a:t>birch</a:t>
            </a:r>
            <a:r>
              <a:rPr lang="lt-LT" dirty="0"/>
              <a:t> (Karpotasis beržas)</a:t>
            </a:r>
          </a:p>
        </p:txBody>
      </p:sp>
      <p:sp>
        <p:nvSpPr>
          <p:cNvPr id="3" name="Turinio vietos rezervavimo ženklas 2">
            <a:extLst>
              <a:ext uri="{FF2B5EF4-FFF2-40B4-BE49-F238E27FC236}">
                <a16:creationId xmlns:a16="http://schemas.microsoft.com/office/drawing/2014/main" id="{3A7C8D6F-47DF-1151-B777-65024ECCC288}"/>
              </a:ext>
            </a:extLst>
          </p:cNvPr>
          <p:cNvSpPr>
            <a:spLocks noGrp="1"/>
          </p:cNvSpPr>
          <p:nvPr>
            <p:ph idx="1"/>
          </p:nvPr>
        </p:nvSpPr>
        <p:spPr>
          <a:xfrm>
            <a:off x="811568" y="2084832"/>
            <a:ext cx="5284432" cy="4351338"/>
          </a:xfrm>
        </p:spPr>
        <p:txBody>
          <a:bodyPr>
            <a:normAutofit/>
          </a:bodyPr>
          <a:lstStyle/>
          <a:p>
            <a:r>
              <a:rPr lang="en-US" sz="2400" dirty="0"/>
              <a:t>It is a species of deciduous tree in the birch family (Betulaceae), genus (Betula).</a:t>
            </a:r>
          </a:p>
          <a:p>
            <a:r>
              <a:rPr lang="en-US" sz="2400" dirty="0"/>
              <a:t>A slender tree with striking white bark and delicate, triangular leaves. Very common across Lithuania’s forests and countryside. It’s also a symbol of purity and rebirth in Baltic culture.</a:t>
            </a:r>
            <a:endParaRPr lang="lt-LT" sz="2400" dirty="0"/>
          </a:p>
        </p:txBody>
      </p:sp>
      <p:pic>
        <p:nvPicPr>
          <p:cNvPr id="6" name="Paveikslėlis 5">
            <a:extLst>
              <a:ext uri="{FF2B5EF4-FFF2-40B4-BE49-F238E27FC236}">
                <a16:creationId xmlns:a16="http://schemas.microsoft.com/office/drawing/2014/main" id="{4F44A06F-0230-2A1A-9914-CF4CE7A65902}"/>
              </a:ext>
            </a:extLst>
          </p:cNvPr>
          <p:cNvPicPr>
            <a:picLocks noChangeAspect="1"/>
          </p:cNvPicPr>
          <p:nvPr/>
        </p:nvPicPr>
        <p:blipFill>
          <a:blip r:embed="rId2"/>
          <a:stretch>
            <a:fillRect/>
          </a:stretch>
        </p:blipFill>
        <p:spPr>
          <a:xfrm>
            <a:off x="6849215" y="2084832"/>
            <a:ext cx="3141770" cy="4197405"/>
          </a:xfrm>
          <a:prstGeom prst="rect">
            <a:avLst/>
          </a:prstGeom>
        </p:spPr>
      </p:pic>
      <p:pic>
        <p:nvPicPr>
          <p:cNvPr id="7" name="Paveikslėlis 6">
            <a:extLst>
              <a:ext uri="{FF2B5EF4-FFF2-40B4-BE49-F238E27FC236}">
                <a16:creationId xmlns:a16="http://schemas.microsoft.com/office/drawing/2014/main" id="{C1A6AE4E-687C-F816-E863-93D416464F36}"/>
              </a:ext>
            </a:extLst>
          </p:cNvPr>
          <p:cNvPicPr>
            <a:picLocks noChangeAspect="1"/>
          </p:cNvPicPr>
          <p:nvPr/>
        </p:nvPicPr>
        <p:blipFill>
          <a:blip r:embed="rId3"/>
          <a:stretch>
            <a:fillRect/>
          </a:stretch>
        </p:blipFill>
        <p:spPr>
          <a:xfrm>
            <a:off x="0" y="5315578"/>
            <a:ext cx="1542422" cy="1542422"/>
          </a:xfrm>
          <a:prstGeom prst="rect">
            <a:avLst/>
          </a:prstGeom>
        </p:spPr>
      </p:pic>
      <p:pic>
        <p:nvPicPr>
          <p:cNvPr id="8" name="Paveikslėlis 7">
            <a:extLst>
              <a:ext uri="{FF2B5EF4-FFF2-40B4-BE49-F238E27FC236}">
                <a16:creationId xmlns:a16="http://schemas.microsoft.com/office/drawing/2014/main" id="{41328394-3C51-7D8E-DEF9-3F386D8C71E5}"/>
              </a:ext>
            </a:extLst>
          </p:cNvPr>
          <p:cNvPicPr>
            <a:picLocks noChangeAspect="1"/>
          </p:cNvPicPr>
          <p:nvPr/>
        </p:nvPicPr>
        <p:blipFill>
          <a:blip r:embed="rId4"/>
          <a:stretch>
            <a:fillRect/>
          </a:stretch>
        </p:blipFill>
        <p:spPr>
          <a:xfrm>
            <a:off x="1542422" y="6315409"/>
            <a:ext cx="2578832" cy="542591"/>
          </a:xfrm>
          <a:prstGeom prst="rect">
            <a:avLst/>
          </a:prstGeom>
        </p:spPr>
      </p:pic>
      <p:pic>
        <p:nvPicPr>
          <p:cNvPr id="4" name="Paveikslėlis 3">
            <a:extLst>
              <a:ext uri="{FF2B5EF4-FFF2-40B4-BE49-F238E27FC236}">
                <a16:creationId xmlns:a16="http://schemas.microsoft.com/office/drawing/2014/main" id="{84B7FCA5-013E-F427-8E0D-77062A41A038}"/>
              </a:ext>
            </a:extLst>
          </p:cNvPr>
          <p:cNvPicPr>
            <a:picLocks noChangeAspect="1"/>
          </p:cNvPicPr>
          <p:nvPr/>
        </p:nvPicPr>
        <p:blipFill>
          <a:blip r:embed="rId5"/>
          <a:stretch>
            <a:fillRect/>
          </a:stretch>
        </p:blipFill>
        <p:spPr>
          <a:xfrm>
            <a:off x="9997250" y="5492378"/>
            <a:ext cx="2194750" cy="1365622"/>
          </a:xfrm>
          <a:prstGeom prst="rect">
            <a:avLst/>
          </a:prstGeom>
        </p:spPr>
      </p:pic>
    </p:spTree>
    <p:extLst>
      <p:ext uri="{BB962C8B-B14F-4D97-AF65-F5344CB8AC3E}">
        <p14:creationId xmlns:p14="http://schemas.microsoft.com/office/powerpoint/2010/main" val="1281574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0D0FB2B-1EAD-3753-36CE-24BD4D1A61C4}"/>
              </a:ext>
            </a:extLst>
          </p:cNvPr>
          <p:cNvSpPr>
            <a:spLocks noGrp="1"/>
          </p:cNvSpPr>
          <p:nvPr>
            <p:ph type="title"/>
          </p:nvPr>
        </p:nvSpPr>
        <p:spPr/>
        <p:txBody>
          <a:bodyPr/>
          <a:lstStyle/>
          <a:p>
            <a:r>
              <a:rPr lang="lt-LT" dirty="0" err="1"/>
              <a:t>Common</a:t>
            </a:r>
            <a:r>
              <a:rPr lang="lt-LT" dirty="0"/>
              <a:t> </a:t>
            </a:r>
            <a:r>
              <a:rPr lang="lt-LT" dirty="0" err="1"/>
              <a:t>reed</a:t>
            </a:r>
            <a:r>
              <a:rPr lang="lt-LT" dirty="0"/>
              <a:t> (Paprastoji nendrė)</a:t>
            </a:r>
          </a:p>
        </p:txBody>
      </p:sp>
      <p:sp>
        <p:nvSpPr>
          <p:cNvPr id="3" name="Turinio vietos rezervavimo ženklas 2">
            <a:extLst>
              <a:ext uri="{FF2B5EF4-FFF2-40B4-BE49-F238E27FC236}">
                <a16:creationId xmlns:a16="http://schemas.microsoft.com/office/drawing/2014/main" id="{4982F37B-0EDD-4E67-D2CF-AF35A61FB03F}"/>
              </a:ext>
            </a:extLst>
          </p:cNvPr>
          <p:cNvSpPr>
            <a:spLocks noGrp="1"/>
          </p:cNvSpPr>
          <p:nvPr>
            <p:ph idx="1"/>
          </p:nvPr>
        </p:nvSpPr>
        <p:spPr>
          <a:xfrm>
            <a:off x="1024129" y="2172036"/>
            <a:ext cx="5071872" cy="4351338"/>
          </a:xfrm>
        </p:spPr>
        <p:txBody>
          <a:bodyPr>
            <a:normAutofit/>
          </a:bodyPr>
          <a:lstStyle/>
          <a:p>
            <a:r>
              <a:rPr lang="en-US" sz="2400" dirty="0"/>
              <a:t>A species of plant in the grass family (</a:t>
            </a:r>
            <a:r>
              <a:rPr lang="en-US" sz="2400" dirty="0" err="1"/>
              <a:t>Poaceae</a:t>
            </a:r>
            <a:r>
              <a:rPr lang="en-US" sz="2400" dirty="0"/>
              <a:t>)</a:t>
            </a:r>
          </a:p>
          <a:p>
            <a:r>
              <a:rPr lang="en-US" sz="2400" dirty="0"/>
              <a:t>Tall, grass-like plant found near lakes and rivers. It forms dense colonies and is vital for wetland ecosystems, providing shelter and stabilizing soil.</a:t>
            </a:r>
            <a:endParaRPr lang="lt-LT" sz="2400" dirty="0"/>
          </a:p>
        </p:txBody>
      </p:sp>
      <p:pic>
        <p:nvPicPr>
          <p:cNvPr id="5" name="Paveikslėlis 4">
            <a:extLst>
              <a:ext uri="{FF2B5EF4-FFF2-40B4-BE49-F238E27FC236}">
                <a16:creationId xmlns:a16="http://schemas.microsoft.com/office/drawing/2014/main" id="{E109AF63-7C26-07F5-9C94-6C92C0AFAAD7}"/>
              </a:ext>
            </a:extLst>
          </p:cNvPr>
          <p:cNvPicPr>
            <a:picLocks noChangeAspect="1"/>
          </p:cNvPicPr>
          <p:nvPr/>
        </p:nvPicPr>
        <p:blipFill>
          <a:blip r:embed="rId2"/>
          <a:stretch>
            <a:fillRect/>
          </a:stretch>
        </p:blipFill>
        <p:spPr>
          <a:xfrm>
            <a:off x="6887846" y="2172036"/>
            <a:ext cx="3109404" cy="4154164"/>
          </a:xfrm>
          <a:prstGeom prst="rect">
            <a:avLst/>
          </a:prstGeom>
        </p:spPr>
      </p:pic>
      <p:pic>
        <p:nvPicPr>
          <p:cNvPr id="6" name="Paveikslėlis 5">
            <a:extLst>
              <a:ext uri="{FF2B5EF4-FFF2-40B4-BE49-F238E27FC236}">
                <a16:creationId xmlns:a16="http://schemas.microsoft.com/office/drawing/2014/main" id="{ACA3C1A6-0825-22B2-0510-206CFA951181}"/>
              </a:ext>
            </a:extLst>
          </p:cNvPr>
          <p:cNvPicPr>
            <a:picLocks noChangeAspect="1"/>
          </p:cNvPicPr>
          <p:nvPr/>
        </p:nvPicPr>
        <p:blipFill>
          <a:blip r:embed="rId3"/>
          <a:stretch>
            <a:fillRect/>
          </a:stretch>
        </p:blipFill>
        <p:spPr>
          <a:xfrm>
            <a:off x="0" y="5315578"/>
            <a:ext cx="1542422" cy="1542422"/>
          </a:xfrm>
          <a:prstGeom prst="rect">
            <a:avLst/>
          </a:prstGeom>
        </p:spPr>
      </p:pic>
      <p:pic>
        <p:nvPicPr>
          <p:cNvPr id="7" name="Paveikslėlis 6">
            <a:extLst>
              <a:ext uri="{FF2B5EF4-FFF2-40B4-BE49-F238E27FC236}">
                <a16:creationId xmlns:a16="http://schemas.microsoft.com/office/drawing/2014/main" id="{D58B7717-0F7A-6AED-F49C-E2F76C74B91F}"/>
              </a:ext>
            </a:extLst>
          </p:cNvPr>
          <p:cNvPicPr>
            <a:picLocks noChangeAspect="1"/>
          </p:cNvPicPr>
          <p:nvPr/>
        </p:nvPicPr>
        <p:blipFill>
          <a:blip r:embed="rId4"/>
          <a:stretch>
            <a:fillRect/>
          </a:stretch>
        </p:blipFill>
        <p:spPr>
          <a:xfrm>
            <a:off x="1542422" y="6315409"/>
            <a:ext cx="2578832" cy="542591"/>
          </a:xfrm>
          <a:prstGeom prst="rect">
            <a:avLst/>
          </a:prstGeom>
        </p:spPr>
      </p:pic>
      <p:pic>
        <p:nvPicPr>
          <p:cNvPr id="8" name="Paveikslėlis 7">
            <a:extLst>
              <a:ext uri="{FF2B5EF4-FFF2-40B4-BE49-F238E27FC236}">
                <a16:creationId xmlns:a16="http://schemas.microsoft.com/office/drawing/2014/main" id="{F333B32C-5613-93EC-F335-3FB2396A5188}"/>
              </a:ext>
            </a:extLst>
          </p:cNvPr>
          <p:cNvPicPr>
            <a:picLocks noChangeAspect="1"/>
          </p:cNvPicPr>
          <p:nvPr/>
        </p:nvPicPr>
        <p:blipFill>
          <a:blip r:embed="rId5"/>
          <a:stretch>
            <a:fillRect/>
          </a:stretch>
        </p:blipFill>
        <p:spPr>
          <a:xfrm>
            <a:off x="9997250" y="5492378"/>
            <a:ext cx="2194750" cy="1365622"/>
          </a:xfrm>
          <a:prstGeom prst="rect">
            <a:avLst/>
          </a:prstGeom>
        </p:spPr>
      </p:pic>
    </p:spTree>
    <p:extLst>
      <p:ext uri="{BB962C8B-B14F-4D97-AF65-F5344CB8AC3E}">
        <p14:creationId xmlns:p14="http://schemas.microsoft.com/office/powerpoint/2010/main" val="2893184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38D9AEB-843D-9B07-7EC7-4C012FA59A95}"/>
              </a:ext>
            </a:extLst>
          </p:cNvPr>
          <p:cNvSpPr>
            <a:spLocks noGrp="1"/>
          </p:cNvSpPr>
          <p:nvPr>
            <p:ph type="title"/>
          </p:nvPr>
        </p:nvSpPr>
        <p:spPr/>
        <p:txBody>
          <a:bodyPr/>
          <a:lstStyle/>
          <a:p>
            <a:r>
              <a:rPr lang="lt-LT" dirty="0" err="1"/>
              <a:t>Meadow</a:t>
            </a:r>
            <a:r>
              <a:rPr lang="lt-LT" dirty="0"/>
              <a:t> </a:t>
            </a:r>
            <a:r>
              <a:rPr lang="lt-LT" dirty="0" err="1"/>
              <a:t>Buttercup</a:t>
            </a:r>
            <a:r>
              <a:rPr lang="lt-LT" dirty="0"/>
              <a:t> (Vėdrynas)</a:t>
            </a:r>
          </a:p>
        </p:txBody>
      </p:sp>
      <p:sp>
        <p:nvSpPr>
          <p:cNvPr id="3" name="Turinio vietos rezervavimo ženklas 2">
            <a:extLst>
              <a:ext uri="{FF2B5EF4-FFF2-40B4-BE49-F238E27FC236}">
                <a16:creationId xmlns:a16="http://schemas.microsoft.com/office/drawing/2014/main" id="{410FECA9-E574-E9D4-197E-17E8CAB0DF58}"/>
              </a:ext>
            </a:extLst>
          </p:cNvPr>
          <p:cNvSpPr>
            <a:spLocks noGrp="1"/>
          </p:cNvSpPr>
          <p:nvPr>
            <p:ph idx="1"/>
          </p:nvPr>
        </p:nvSpPr>
        <p:spPr>
          <a:xfrm>
            <a:off x="1033961" y="2084831"/>
            <a:ext cx="4977413" cy="4163627"/>
          </a:xfrm>
        </p:spPr>
        <p:txBody>
          <a:bodyPr>
            <a:normAutofit/>
          </a:bodyPr>
          <a:lstStyle/>
          <a:p>
            <a:r>
              <a:rPr lang="lt-LT" sz="2400" dirty="0"/>
              <a:t>It </a:t>
            </a:r>
            <a:r>
              <a:rPr lang="lt-LT" sz="2400" dirty="0" err="1"/>
              <a:t>is</a:t>
            </a:r>
            <a:r>
              <a:rPr lang="lt-LT" sz="2400" dirty="0"/>
              <a:t> </a:t>
            </a:r>
            <a:r>
              <a:rPr lang="en-US" sz="2400" dirty="0"/>
              <a:t>a species of plant in the buttercup family (Ranunculaceae).</a:t>
            </a:r>
            <a:endParaRPr lang="lt-LT" sz="2400" dirty="0"/>
          </a:p>
          <a:p>
            <a:r>
              <a:rPr lang="en-US" sz="2400" dirty="0"/>
              <a:t> A bright yellow wildflower found in meadows and pastures. While beautiful, it’s toxic to livestock when fresh, though drying removes the danger.</a:t>
            </a:r>
            <a:endParaRPr lang="lt-LT" sz="2400" dirty="0"/>
          </a:p>
        </p:txBody>
      </p:sp>
      <p:pic>
        <p:nvPicPr>
          <p:cNvPr id="8" name="Paveikslėlis 7">
            <a:extLst>
              <a:ext uri="{FF2B5EF4-FFF2-40B4-BE49-F238E27FC236}">
                <a16:creationId xmlns:a16="http://schemas.microsoft.com/office/drawing/2014/main" id="{0C20DEAD-9177-CC49-D426-13CDB483812B}"/>
              </a:ext>
            </a:extLst>
          </p:cNvPr>
          <p:cNvPicPr>
            <a:picLocks noChangeAspect="1"/>
          </p:cNvPicPr>
          <p:nvPr/>
        </p:nvPicPr>
        <p:blipFill>
          <a:blip r:embed="rId2"/>
          <a:stretch>
            <a:fillRect/>
          </a:stretch>
        </p:blipFill>
        <p:spPr>
          <a:xfrm>
            <a:off x="7002373" y="2084832"/>
            <a:ext cx="2995414" cy="4163626"/>
          </a:xfrm>
          <a:prstGeom prst="rect">
            <a:avLst/>
          </a:prstGeom>
        </p:spPr>
      </p:pic>
      <p:pic>
        <p:nvPicPr>
          <p:cNvPr id="9" name="Paveikslėlis 8">
            <a:extLst>
              <a:ext uri="{FF2B5EF4-FFF2-40B4-BE49-F238E27FC236}">
                <a16:creationId xmlns:a16="http://schemas.microsoft.com/office/drawing/2014/main" id="{A747B8FF-729B-5E68-7142-B90DE2765473}"/>
              </a:ext>
            </a:extLst>
          </p:cNvPr>
          <p:cNvPicPr>
            <a:picLocks noChangeAspect="1"/>
          </p:cNvPicPr>
          <p:nvPr/>
        </p:nvPicPr>
        <p:blipFill>
          <a:blip r:embed="rId3"/>
          <a:stretch>
            <a:fillRect/>
          </a:stretch>
        </p:blipFill>
        <p:spPr>
          <a:xfrm>
            <a:off x="0" y="5315578"/>
            <a:ext cx="1542422" cy="1542422"/>
          </a:xfrm>
          <a:prstGeom prst="rect">
            <a:avLst/>
          </a:prstGeom>
        </p:spPr>
      </p:pic>
      <p:pic>
        <p:nvPicPr>
          <p:cNvPr id="10" name="Paveikslėlis 9">
            <a:extLst>
              <a:ext uri="{FF2B5EF4-FFF2-40B4-BE49-F238E27FC236}">
                <a16:creationId xmlns:a16="http://schemas.microsoft.com/office/drawing/2014/main" id="{E72808A5-03F4-7504-B56F-DE24D12DF30C}"/>
              </a:ext>
            </a:extLst>
          </p:cNvPr>
          <p:cNvPicPr>
            <a:picLocks noChangeAspect="1"/>
          </p:cNvPicPr>
          <p:nvPr/>
        </p:nvPicPr>
        <p:blipFill>
          <a:blip r:embed="rId4"/>
          <a:stretch>
            <a:fillRect/>
          </a:stretch>
        </p:blipFill>
        <p:spPr>
          <a:xfrm>
            <a:off x="1542422" y="6315935"/>
            <a:ext cx="2578832" cy="542591"/>
          </a:xfrm>
          <a:prstGeom prst="rect">
            <a:avLst/>
          </a:prstGeom>
        </p:spPr>
      </p:pic>
      <p:pic>
        <p:nvPicPr>
          <p:cNvPr id="4" name="Paveikslėlis 3">
            <a:extLst>
              <a:ext uri="{FF2B5EF4-FFF2-40B4-BE49-F238E27FC236}">
                <a16:creationId xmlns:a16="http://schemas.microsoft.com/office/drawing/2014/main" id="{385BF894-12AE-DF57-8AAB-B75E26BCCCF6}"/>
              </a:ext>
            </a:extLst>
          </p:cNvPr>
          <p:cNvPicPr>
            <a:picLocks noChangeAspect="1"/>
          </p:cNvPicPr>
          <p:nvPr/>
        </p:nvPicPr>
        <p:blipFill>
          <a:blip r:embed="rId5"/>
          <a:stretch>
            <a:fillRect/>
          </a:stretch>
        </p:blipFill>
        <p:spPr>
          <a:xfrm>
            <a:off x="9997787" y="5495279"/>
            <a:ext cx="2194213" cy="1362722"/>
          </a:xfrm>
          <a:prstGeom prst="rect">
            <a:avLst/>
          </a:prstGeom>
        </p:spPr>
      </p:pic>
    </p:spTree>
    <p:extLst>
      <p:ext uri="{BB962C8B-B14F-4D97-AF65-F5344CB8AC3E}">
        <p14:creationId xmlns:p14="http://schemas.microsoft.com/office/powerpoint/2010/main" val="1204324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6096C2F-106D-93B1-EFB0-5F6023F8BCC7}"/>
              </a:ext>
            </a:extLst>
          </p:cNvPr>
          <p:cNvSpPr>
            <a:spLocks noGrp="1"/>
          </p:cNvSpPr>
          <p:nvPr>
            <p:ph type="title"/>
          </p:nvPr>
        </p:nvSpPr>
        <p:spPr/>
        <p:txBody>
          <a:bodyPr/>
          <a:lstStyle/>
          <a:p>
            <a:r>
              <a:rPr lang="lt-LT" dirty="0" err="1"/>
              <a:t>Rue</a:t>
            </a:r>
            <a:r>
              <a:rPr lang="lt-LT" dirty="0"/>
              <a:t> (Rūta)</a:t>
            </a:r>
          </a:p>
        </p:txBody>
      </p:sp>
      <p:sp>
        <p:nvSpPr>
          <p:cNvPr id="3" name="Turinio vietos rezervavimo ženklas 2">
            <a:extLst>
              <a:ext uri="{FF2B5EF4-FFF2-40B4-BE49-F238E27FC236}">
                <a16:creationId xmlns:a16="http://schemas.microsoft.com/office/drawing/2014/main" id="{EF61B9E9-C687-B37A-F8EA-875743529FCC}"/>
              </a:ext>
            </a:extLst>
          </p:cNvPr>
          <p:cNvSpPr>
            <a:spLocks noGrp="1"/>
          </p:cNvSpPr>
          <p:nvPr>
            <p:ph idx="1"/>
          </p:nvPr>
        </p:nvSpPr>
        <p:spPr>
          <a:xfrm>
            <a:off x="838200" y="1825625"/>
            <a:ext cx="5899951" cy="4351338"/>
          </a:xfrm>
        </p:spPr>
        <p:txBody>
          <a:bodyPr>
            <a:normAutofit/>
          </a:bodyPr>
          <a:lstStyle/>
          <a:p>
            <a:r>
              <a:rPr lang="en-US" sz="2400" dirty="0"/>
              <a:t>A genus of herbaceous plants in the family </a:t>
            </a:r>
            <a:r>
              <a:rPr lang="en-US" sz="2400" dirty="0" err="1"/>
              <a:t>Rutaceae</a:t>
            </a:r>
            <a:r>
              <a:rPr lang="en-US" sz="2400" dirty="0"/>
              <a:t>.</a:t>
            </a:r>
            <a:endParaRPr lang="lt-LT" sz="2400" dirty="0"/>
          </a:p>
          <a:p>
            <a:r>
              <a:rPr lang="en-US" sz="2400" dirty="0"/>
              <a:t>A small, bushy herb with blue-green, fern-like leaves and tiny yellow flowers. Known for its strong, bitter scent. Traditionally grown in gardens, it thrives in sunny, dry spots. Rue has deep roots in Lithuanian culture, symbolizing purity and maidenhood, often woven into wreaths for young women in folk traditions.</a:t>
            </a:r>
            <a:endParaRPr lang="lt-LT" sz="2400" dirty="0"/>
          </a:p>
        </p:txBody>
      </p:sp>
      <p:pic>
        <p:nvPicPr>
          <p:cNvPr id="5" name="Paveikslėlis 4">
            <a:extLst>
              <a:ext uri="{FF2B5EF4-FFF2-40B4-BE49-F238E27FC236}">
                <a16:creationId xmlns:a16="http://schemas.microsoft.com/office/drawing/2014/main" id="{AEE9538F-B2BE-7EF9-FA45-6502D800DB8E}"/>
              </a:ext>
            </a:extLst>
          </p:cNvPr>
          <p:cNvPicPr>
            <a:picLocks noChangeAspect="1"/>
          </p:cNvPicPr>
          <p:nvPr/>
        </p:nvPicPr>
        <p:blipFill>
          <a:blip r:embed="rId2"/>
          <a:stretch>
            <a:fillRect/>
          </a:stretch>
        </p:blipFill>
        <p:spPr>
          <a:xfrm>
            <a:off x="0" y="5315578"/>
            <a:ext cx="1542422" cy="1542422"/>
          </a:xfrm>
          <a:prstGeom prst="rect">
            <a:avLst/>
          </a:prstGeom>
        </p:spPr>
      </p:pic>
      <p:pic>
        <p:nvPicPr>
          <p:cNvPr id="6" name="Paveikslėlis 5">
            <a:extLst>
              <a:ext uri="{FF2B5EF4-FFF2-40B4-BE49-F238E27FC236}">
                <a16:creationId xmlns:a16="http://schemas.microsoft.com/office/drawing/2014/main" id="{9B255843-5753-8366-3DA1-53BD4E345DC3}"/>
              </a:ext>
            </a:extLst>
          </p:cNvPr>
          <p:cNvPicPr>
            <a:picLocks noChangeAspect="1"/>
          </p:cNvPicPr>
          <p:nvPr/>
        </p:nvPicPr>
        <p:blipFill>
          <a:blip r:embed="rId3"/>
          <a:stretch>
            <a:fillRect/>
          </a:stretch>
        </p:blipFill>
        <p:spPr>
          <a:xfrm>
            <a:off x="1542422" y="6315409"/>
            <a:ext cx="2578832" cy="542591"/>
          </a:xfrm>
          <a:prstGeom prst="rect">
            <a:avLst/>
          </a:prstGeom>
        </p:spPr>
      </p:pic>
      <p:pic>
        <p:nvPicPr>
          <p:cNvPr id="7" name="Paveikslėlis 6">
            <a:extLst>
              <a:ext uri="{FF2B5EF4-FFF2-40B4-BE49-F238E27FC236}">
                <a16:creationId xmlns:a16="http://schemas.microsoft.com/office/drawing/2014/main" id="{ECE53B8C-6C7E-206D-313F-0357202E535A}"/>
              </a:ext>
            </a:extLst>
          </p:cNvPr>
          <p:cNvPicPr>
            <a:picLocks noChangeAspect="1"/>
          </p:cNvPicPr>
          <p:nvPr/>
        </p:nvPicPr>
        <p:blipFill>
          <a:blip r:embed="rId4"/>
          <a:stretch>
            <a:fillRect/>
          </a:stretch>
        </p:blipFill>
        <p:spPr>
          <a:xfrm>
            <a:off x="9997250" y="5494152"/>
            <a:ext cx="2194750" cy="1365622"/>
          </a:xfrm>
          <a:prstGeom prst="rect">
            <a:avLst/>
          </a:prstGeom>
        </p:spPr>
      </p:pic>
      <p:pic>
        <p:nvPicPr>
          <p:cNvPr id="8" name="Paveikslėlis 7">
            <a:extLst>
              <a:ext uri="{FF2B5EF4-FFF2-40B4-BE49-F238E27FC236}">
                <a16:creationId xmlns:a16="http://schemas.microsoft.com/office/drawing/2014/main" id="{1389ECEC-9ADE-EDE4-3242-EF2EA0FA2172}"/>
              </a:ext>
            </a:extLst>
          </p:cNvPr>
          <p:cNvPicPr>
            <a:picLocks noChangeAspect="1"/>
          </p:cNvPicPr>
          <p:nvPr/>
        </p:nvPicPr>
        <p:blipFill>
          <a:blip r:embed="rId5"/>
          <a:stretch>
            <a:fillRect/>
          </a:stretch>
        </p:blipFill>
        <p:spPr>
          <a:xfrm>
            <a:off x="6980645" y="1825625"/>
            <a:ext cx="3016605" cy="4153755"/>
          </a:xfrm>
          <a:prstGeom prst="rect">
            <a:avLst/>
          </a:prstGeom>
        </p:spPr>
      </p:pic>
    </p:spTree>
    <p:extLst>
      <p:ext uri="{BB962C8B-B14F-4D97-AF65-F5344CB8AC3E}">
        <p14:creationId xmlns:p14="http://schemas.microsoft.com/office/powerpoint/2010/main" val="359175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6BB4ACE-CD56-783D-5575-10EA4E50B011}"/>
              </a:ext>
            </a:extLst>
          </p:cNvPr>
          <p:cNvSpPr>
            <a:spLocks noGrp="1"/>
          </p:cNvSpPr>
          <p:nvPr>
            <p:ph type="title"/>
          </p:nvPr>
        </p:nvSpPr>
        <p:spPr/>
        <p:txBody>
          <a:bodyPr/>
          <a:lstStyle/>
          <a:p>
            <a:r>
              <a:rPr lang="lt-LT" dirty="0" err="1"/>
              <a:t>Oxeye</a:t>
            </a:r>
            <a:r>
              <a:rPr lang="lt-LT" dirty="0"/>
              <a:t> </a:t>
            </a:r>
            <a:r>
              <a:rPr lang="lt-LT" dirty="0" err="1"/>
              <a:t>Daisy</a:t>
            </a:r>
            <a:r>
              <a:rPr lang="lt-LT" dirty="0"/>
              <a:t> (Paprastoji baltagalvė)</a:t>
            </a:r>
          </a:p>
        </p:txBody>
      </p:sp>
      <p:sp>
        <p:nvSpPr>
          <p:cNvPr id="3" name="Turinio vietos rezervavimo ženklas 2">
            <a:extLst>
              <a:ext uri="{FF2B5EF4-FFF2-40B4-BE49-F238E27FC236}">
                <a16:creationId xmlns:a16="http://schemas.microsoft.com/office/drawing/2014/main" id="{6AA5D198-374F-C23E-0734-E2314DCFFD1D}"/>
              </a:ext>
            </a:extLst>
          </p:cNvPr>
          <p:cNvSpPr>
            <a:spLocks noGrp="1"/>
          </p:cNvSpPr>
          <p:nvPr>
            <p:ph idx="1"/>
          </p:nvPr>
        </p:nvSpPr>
        <p:spPr>
          <a:xfrm>
            <a:off x="838200" y="2084831"/>
            <a:ext cx="5257800" cy="4092131"/>
          </a:xfrm>
        </p:spPr>
        <p:txBody>
          <a:bodyPr/>
          <a:lstStyle/>
          <a:p>
            <a:r>
              <a:rPr lang="en-US" sz="2400" dirty="0"/>
              <a:t>A plant of the Asteraceae family, Leucanthemum genus.</a:t>
            </a:r>
            <a:endParaRPr lang="lt-LT" sz="2400" dirty="0"/>
          </a:p>
          <a:p>
            <a:r>
              <a:rPr lang="en-US" sz="2400" dirty="0"/>
              <a:t>Recognizable by its classic white petals and yellow center. Found in meadows, roadsides, and even gardens, it symbolizes innocence and is common across Lithuania.</a:t>
            </a:r>
            <a:endParaRPr lang="lt-LT" sz="2400" dirty="0"/>
          </a:p>
          <a:p>
            <a:pPr marL="0" indent="0">
              <a:buNone/>
            </a:pPr>
            <a:endParaRPr lang="lt-LT" sz="2400" dirty="0"/>
          </a:p>
          <a:p>
            <a:endParaRPr lang="lt-LT" sz="2400" dirty="0"/>
          </a:p>
          <a:p>
            <a:endParaRPr lang="lt-LT" dirty="0"/>
          </a:p>
        </p:txBody>
      </p:sp>
      <p:pic>
        <p:nvPicPr>
          <p:cNvPr id="4" name="Paveikslėlis 3">
            <a:extLst>
              <a:ext uri="{FF2B5EF4-FFF2-40B4-BE49-F238E27FC236}">
                <a16:creationId xmlns:a16="http://schemas.microsoft.com/office/drawing/2014/main" id="{00665C19-A2E2-55E2-0F55-583D97F053C1}"/>
              </a:ext>
            </a:extLst>
          </p:cNvPr>
          <p:cNvPicPr>
            <a:picLocks noChangeAspect="1"/>
          </p:cNvPicPr>
          <p:nvPr/>
        </p:nvPicPr>
        <p:blipFill>
          <a:blip r:embed="rId2"/>
          <a:stretch>
            <a:fillRect/>
          </a:stretch>
        </p:blipFill>
        <p:spPr>
          <a:xfrm>
            <a:off x="5724871" y="2084832"/>
            <a:ext cx="4272379" cy="3571875"/>
          </a:xfrm>
          <a:prstGeom prst="rect">
            <a:avLst/>
          </a:prstGeom>
        </p:spPr>
      </p:pic>
      <p:pic>
        <p:nvPicPr>
          <p:cNvPr id="5" name="Paveikslėlis 4">
            <a:extLst>
              <a:ext uri="{FF2B5EF4-FFF2-40B4-BE49-F238E27FC236}">
                <a16:creationId xmlns:a16="http://schemas.microsoft.com/office/drawing/2014/main" id="{41AD1185-9BBB-D7C2-0B67-3E710C22D462}"/>
              </a:ext>
            </a:extLst>
          </p:cNvPr>
          <p:cNvPicPr>
            <a:picLocks noChangeAspect="1"/>
          </p:cNvPicPr>
          <p:nvPr/>
        </p:nvPicPr>
        <p:blipFill>
          <a:blip r:embed="rId3"/>
          <a:stretch>
            <a:fillRect/>
          </a:stretch>
        </p:blipFill>
        <p:spPr>
          <a:xfrm>
            <a:off x="0" y="5315578"/>
            <a:ext cx="1542422" cy="1542422"/>
          </a:xfrm>
          <a:prstGeom prst="rect">
            <a:avLst/>
          </a:prstGeom>
        </p:spPr>
      </p:pic>
      <p:pic>
        <p:nvPicPr>
          <p:cNvPr id="6" name="Paveikslėlis 5">
            <a:extLst>
              <a:ext uri="{FF2B5EF4-FFF2-40B4-BE49-F238E27FC236}">
                <a16:creationId xmlns:a16="http://schemas.microsoft.com/office/drawing/2014/main" id="{A915B6C0-4F6D-1176-7D8B-272274413F67}"/>
              </a:ext>
            </a:extLst>
          </p:cNvPr>
          <p:cNvPicPr>
            <a:picLocks noChangeAspect="1"/>
          </p:cNvPicPr>
          <p:nvPr/>
        </p:nvPicPr>
        <p:blipFill>
          <a:blip r:embed="rId4"/>
          <a:stretch>
            <a:fillRect/>
          </a:stretch>
        </p:blipFill>
        <p:spPr>
          <a:xfrm>
            <a:off x="1542422" y="6315409"/>
            <a:ext cx="2578832" cy="542591"/>
          </a:xfrm>
          <a:prstGeom prst="rect">
            <a:avLst/>
          </a:prstGeom>
        </p:spPr>
      </p:pic>
      <p:pic>
        <p:nvPicPr>
          <p:cNvPr id="7" name="Paveikslėlis 6">
            <a:extLst>
              <a:ext uri="{FF2B5EF4-FFF2-40B4-BE49-F238E27FC236}">
                <a16:creationId xmlns:a16="http://schemas.microsoft.com/office/drawing/2014/main" id="{415D91FF-BB01-2B41-9932-EE109ECA4E1A}"/>
              </a:ext>
            </a:extLst>
          </p:cNvPr>
          <p:cNvPicPr>
            <a:picLocks noChangeAspect="1"/>
          </p:cNvPicPr>
          <p:nvPr/>
        </p:nvPicPr>
        <p:blipFill>
          <a:blip r:embed="rId5"/>
          <a:stretch>
            <a:fillRect/>
          </a:stretch>
        </p:blipFill>
        <p:spPr>
          <a:xfrm>
            <a:off x="9997250" y="5494152"/>
            <a:ext cx="2194750" cy="1365622"/>
          </a:xfrm>
          <a:prstGeom prst="rect">
            <a:avLst/>
          </a:prstGeom>
        </p:spPr>
      </p:pic>
    </p:spTree>
    <p:extLst>
      <p:ext uri="{BB962C8B-B14F-4D97-AF65-F5344CB8AC3E}">
        <p14:creationId xmlns:p14="http://schemas.microsoft.com/office/powerpoint/2010/main" val="4129087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2B10353-367E-F22B-B4D0-BF5EBEDA2307}"/>
              </a:ext>
            </a:extLst>
          </p:cNvPr>
          <p:cNvSpPr>
            <a:spLocks noGrp="1"/>
          </p:cNvSpPr>
          <p:nvPr>
            <p:ph type="title"/>
          </p:nvPr>
        </p:nvSpPr>
        <p:spPr/>
        <p:txBody>
          <a:bodyPr/>
          <a:lstStyle/>
          <a:p>
            <a:r>
              <a:rPr lang="lt-LT" dirty="0" err="1"/>
              <a:t>Lingonberry</a:t>
            </a:r>
            <a:r>
              <a:rPr lang="lt-LT" dirty="0"/>
              <a:t> (Bruknė)</a:t>
            </a:r>
          </a:p>
        </p:txBody>
      </p:sp>
      <p:sp>
        <p:nvSpPr>
          <p:cNvPr id="3" name="Turinio vietos rezervavimo ženklas 2">
            <a:extLst>
              <a:ext uri="{FF2B5EF4-FFF2-40B4-BE49-F238E27FC236}">
                <a16:creationId xmlns:a16="http://schemas.microsoft.com/office/drawing/2014/main" id="{B18C4E71-ACE5-DD01-C652-C816FBC07B63}"/>
              </a:ext>
            </a:extLst>
          </p:cNvPr>
          <p:cNvSpPr>
            <a:spLocks noGrp="1"/>
          </p:cNvSpPr>
          <p:nvPr>
            <p:ph idx="1"/>
          </p:nvPr>
        </p:nvSpPr>
        <p:spPr>
          <a:xfrm>
            <a:off x="771211" y="2084832"/>
            <a:ext cx="5257800" cy="4351338"/>
          </a:xfrm>
        </p:spPr>
        <p:txBody>
          <a:bodyPr>
            <a:normAutofit/>
          </a:bodyPr>
          <a:lstStyle/>
          <a:p>
            <a:r>
              <a:rPr lang="lt-LT" sz="2400" dirty="0"/>
              <a:t>A</a:t>
            </a:r>
            <a:r>
              <a:rPr lang="en-US" sz="2400" dirty="0"/>
              <a:t> plant of the heather family (Ericaceae).</a:t>
            </a:r>
            <a:endParaRPr lang="lt-LT" sz="2400" dirty="0"/>
          </a:p>
          <a:p>
            <a:r>
              <a:rPr lang="en-US" sz="2400" dirty="0"/>
              <a:t>A small evergreen shrub producing bright red berries. Found in forests and heathlands. The berries are tart and used in traditional Lithuanian jams and dishes.</a:t>
            </a:r>
            <a:endParaRPr lang="lt-LT" sz="2400" dirty="0"/>
          </a:p>
        </p:txBody>
      </p:sp>
      <p:pic>
        <p:nvPicPr>
          <p:cNvPr id="6" name="Paveikslėlis 5">
            <a:extLst>
              <a:ext uri="{FF2B5EF4-FFF2-40B4-BE49-F238E27FC236}">
                <a16:creationId xmlns:a16="http://schemas.microsoft.com/office/drawing/2014/main" id="{13C01275-8D5E-A2AE-E457-4DF84839DAAE}"/>
              </a:ext>
            </a:extLst>
          </p:cNvPr>
          <p:cNvPicPr>
            <a:picLocks noChangeAspect="1"/>
          </p:cNvPicPr>
          <p:nvPr/>
        </p:nvPicPr>
        <p:blipFill>
          <a:blip r:embed="rId2"/>
          <a:stretch>
            <a:fillRect/>
          </a:stretch>
        </p:blipFill>
        <p:spPr>
          <a:xfrm>
            <a:off x="6125464" y="2084832"/>
            <a:ext cx="3871786" cy="3497802"/>
          </a:xfrm>
          <a:prstGeom prst="rect">
            <a:avLst/>
          </a:prstGeom>
        </p:spPr>
      </p:pic>
      <p:pic>
        <p:nvPicPr>
          <p:cNvPr id="7" name="Paveikslėlis 6">
            <a:extLst>
              <a:ext uri="{FF2B5EF4-FFF2-40B4-BE49-F238E27FC236}">
                <a16:creationId xmlns:a16="http://schemas.microsoft.com/office/drawing/2014/main" id="{EBC6D291-8495-3C96-8404-3F8DE6C0DA50}"/>
              </a:ext>
            </a:extLst>
          </p:cNvPr>
          <p:cNvPicPr>
            <a:picLocks noChangeAspect="1"/>
          </p:cNvPicPr>
          <p:nvPr/>
        </p:nvPicPr>
        <p:blipFill>
          <a:blip r:embed="rId3"/>
          <a:stretch>
            <a:fillRect/>
          </a:stretch>
        </p:blipFill>
        <p:spPr>
          <a:xfrm>
            <a:off x="0" y="5315578"/>
            <a:ext cx="1542422" cy="1542422"/>
          </a:xfrm>
          <a:prstGeom prst="rect">
            <a:avLst/>
          </a:prstGeom>
        </p:spPr>
      </p:pic>
      <p:pic>
        <p:nvPicPr>
          <p:cNvPr id="8" name="Paveikslėlis 7">
            <a:extLst>
              <a:ext uri="{FF2B5EF4-FFF2-40B4-BE49-F238E27FC236}">
                <a16:creationId xmlns:a16="http://schemas.microsoft.com/office/drawing/2014/main" id="{71DEC953-93D1-CD73-9BD6-D33E49A0FD0C}"/>
              </a:ext>
            </a:extLst>
          </p:cNvPr>
          <p:cNvPicPr>
            <a:picLocks noChangeAspect="1"/>
          </p:cNvPicPr>
          <p:nvPr/>
        </p:nvPicPr>
        <p:blipFill>
          <a:blip r:embed="rId4"/>
          <a:stretch>
            <a:fillRect/>
          </a:stretch>
        </p:blipFill>
        <p:spPr>
          <a:xfrm>
            <a:off x="1542422" y="6315409"/>
            <a:ext cx="2578832" cy="542591"/>
          </a:xfrm>
          <a:prstGeom prst="rect">
            <a:avLst/>
          </a:prstGeom>
        </p:spPr>
      </p:pic>
      <p:pic>
        <p:nvPicPr>
          <p:cNvPr id="4" name="Paveikslėlis 3">
            <a:extLst>
              <a:ext uri="{FF2B5EF4-FFF2-40B4-BE49-F238E27FC236}">
                <a16:creationId xmlns:a16="http://schemas.microsoft.com/office/drawing/2014/main" id="{7762AC62-EF6C-4E1C-6288-7D7778E33C53}"/>
              </a:ext>
            </a:extLst>
          </p:cNvPr>
          <p:cNvPicPr>
            <a:picLocks noChangeAspect="1"/>
          </p:cNvPicPr>
          <p:nvPr/>
        </p:nvPicPr>
        <p:blipFill>
          <a:blip r:embed="rId5"/>
          <a:stretch>
            <a:fillRect/>
          </a:stretch>
        </p:blipFill>
        <p:spPr>
          <a:xfrm>
            <a:off x="9997250" y="5494152"/>
            <a:ext cx="2194750" cy="1365622"/>
          </a:xfrm>
          <a:prstGeom prst="rect">
            <a:avLst/>
          </a:prstGeom>
        </p:spPr>
      </p:pic>
    </p:spTree>
    <p:extLst>
      <p:ext uri="{BB962C8B-B14F-4D97-AF65-F5344CB8AC3E}">
        <p14:creationId xmlns:p14="http://schemas.microsoft.com/office/powerpoint/2010/main" val="395539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E595989-FF52-B244-3BC9-39FFC9B58010}"/>
              </a:ext>
            </a:extLst>
          </p:cNvPr>
          <p:cNvSpPr>
            <a:spLocks noGrp="1"/>
          </p:cNvSpPr>
          <p:nvPr>
            <p:ph type="title"/>
          </p:nvPr>
        </p:nvSpPr>
        <p:spPr/>
        <p:txBody>
          <a:bodyPr/>
          <a:lstStyle/>
          <a:p>
            <a:r>
              <a:rPr lang="lt-LT" dirty="0" err="1"/>
              <a:t>Stinging</a:t>
            </a:r>
            <a:r>
              <a:rPr lang="lt-LT" dirty="0"/>
              <a:t> </a:t>
            </a:r>
            <a:r>
              <a:rPr lang="lt-LT" dirty="0" err="1"/>
              <a:t>Nettle</a:t>
            </a:r>
            <a:r>
              <a:rPr lang="lt-LT" dirty="0"/>
              <a:t> (Dilgėlė)</a:t>
            </a:r>
          </a:p>
        </p:txBody>
      </p:sp>
      <p:sp>
        <p:nvSpPr>
          <p:cNvPr id="3" name="Turinio vietos rezervavimo ženklas 2">
            <a:extLst>
              <a:ext uri="{FF2B5EF4-FFF2-40B4-BE49-F238E27FC236}">
                <a16:creationId xmlns:a16="http://schemas.microsoft.com/office/drawing/2014/main" id="{A233E205-6934-E471-F20B-CF5CF461CC48}"/>
              </a:ext>
            </a:extLst>
          </p:cNvPr>
          <p:cNvSpPr>
            <a:spLocks noGrp="1"/>
          </p:cNvSpPr>
          <p:nvPr>
            <p:ph idx="1"/>
          </p:nvPr>
        </p:nvSpPr>
        <p:spPr>
          <a:xfrm>
            <a:off x="838200" y="1825625"/>
            <a:ext cx="4603812" cy="4351338"/>
          </a:xfrm>
        </p:spPr>
        <p:txBody>
          <a:bodyPr>
            <a:normAutofit/>
          </a:bodyPr>
          <a:lstStyle/>
          <a:p>
            <a:r>
              <a:rPr lang="lt-LT" sz="2400" dirty="0"/>
              <a:t>A</a:t>
            </a:r>
            <a:r>
              <a:rPr lang="en-US" sz="2400" dirty="0"/>
              <a:t> species of plant in the genus Urtica of the nettle family (Urticaceae).</a:t>
            </a:r>
            <a:endParaRPr lang="lt-LT" sz="2400" dirty="0"/>
          </a:p>
          <a:p>
            <a:r>
              <a:rPr lang="en-US" sz="2400" dirty="0"/>
              <a:t>A prickly plant known for its irritating sting. Despite that, it's a valuable herb in traditional Lithuanian medicine and cuisine, especially in spring soups.</a:t>
            </a:r>
            <a:endParaRPr lang="lt-LT" sz="2400" dirty="0"/>
          </a:p>
        </p:txBody>
      </p:sp>
      <p:pic>
        <p:nvPicPr>
          <p:cNvPr id="4" name="Paveikslėlis 3">
            <a:extLst>
              <a:ext uri="{FF2B5EF4-FFF2-40B4-BE49-F238E27FC236}">
                <a16:creationId xmlns:a16="http://schemas.microsoft.com/office/drawing/2014/main" id="{FF238EA6-D985-4736-9C24-61A25FE3F4F8}"/>
              </a:ext>
            </a:extLst>
          </p:cNvPr>
          <p:cNvPicPr>
            <a:picLocks noChangeAspect="1"/>
          </p:cNvPicPr>
          <p:nvPr/>
        </p:nvPicPr>
        <p:blipFill>
          <a:blip r:embed="rId2"/>
          <a:stretch>
            <a:fillRect/>
          </a:stretch>
        </p:blipFill>
        <p:spPr>
          <a:xfrm>
            <a:off x="5878747" y="1831181"/>
            <a:ext cx="4099512" cy="3519292"/>
          </a:xfrm>
          <a:prstGeom prst="rect">
            <a:avLst/>
          </a:prstGeom>
        </p:spPr>
      </p:pic>
      <p:pic>
        <p:nvPicPr>
          <p:cNvPr id="5" name="Paveikslėlis 4">
            <a:extLst>
              <a:ext uri="{FF2B5EF4-FFF2-40B4-BE49-F238E27FC236}">
                <a16:creationId xmlns:a16="http://schemas.microsoft.com/office/drawing/2014/main" id="{9AEDD56A-EA23-1DDB-9A3D-88396EF79AD5}"/>
              </a:ext>
            </a:extLst>
          </p:cNvPr>
          <p:cNvPicPr>
            <a:picLocks noChangeAspect="1"/>
          </p:cNvPicPr>
          <p:nvPr/>
        </p:nvPicPr>
        <p:blipFill>
          <a:blip r:embed="rId3"/>
          <a:stretch>
            <a:fillRect/>
          </a:stretch>
        </p:blipFill>
        <p:spPr>
          <a:xfrm>
            <a:off x="0" y="5315578"/>
            <a:ext cx="1542422" cy="1542422"/>
          </a:xfrm>
          <a:prstGeom prst="rect">
            <a:avLst/>
          </a:prstGeom>
        </p:spPr>
      </p:pic>
      <p:pic>
        <p:nvPicPr>
          <p:cNvPr id="6" name="Paveikslėlis 5">
            <a:extLst>
              <a:ext uri="{FF2B5EF4-FFF2-40B4-BE49-F238E27FC236}">
                <a16:creationId xmlns:a16="http://schemas.microsoft.com/office/drawing/2014/main" id="{0B89CD59-0E4F-6D18-8CC1-A50AC44EB0FF}"/>
              </a:ext>
            </a:extLst>
          </p:cNvPr>
          <p:cNvPicPr>
            <a:picLocks noChangeAspect="1"/>
          </p:cNvPicPr>
          <p:nvPr/>
        </p:nvPicPr>
        <p:blipFill>
          <a:blip r:embed="rId4"/>
          <a:stretch>
            <a:fillRect/>
          </a:stretch>
        </p:blipFill>
        <p:spPr>
          <a:xfrm>
            <a:off x="1542422" y="6315409"/>
            <a:ext cx="2578832" cy="542591"/>
          </a:xfrm>
          <a:prstGeom prst="rect">
            <a:avLst/>
          </a:prstGeom>
        </p:spPr>
      </p:pic>
      <p:pic>
        <p:nvPicPr>
          <p:cNvPr id="7" name="Paveikslėlis 6">
            <a:extLst>
              <a:ext uri="{FF2B5EF4-FFF2-40B4-BE49-F238E27FC236}">
                <a16:creationId xmlns:a16="http://schemas.microsoft.com/office/drawing/2014/main" id="{7141DA22-2ED4-7AF9-709F-01B0F01F9455}"/>
              </a:ext>
            </a:extLst>
          </p:cNvPr>
          <p:cNvPicPr>
            <a:picLocks noChangeAspect="1"/>
          </p:cNvPicPr>
          <p:nvPr/>
        </p:nvPicPr>
        <p:blipFill>
          <a:blip r:embed="rId5"/>
          <a:stretch>
            <a:fillRect/>
          </a:stretch>
        </p:blipFill>
        <p:spPr>
          <a:xfrm>
            <a:off x="9978258" y="5403978"/>
            <a:ext cx="2194750" cy="1365622"/>
          </a:xfrm>
          <a:prstGeom prst="rect">
            <a:avLst/>
          </a:prstGeom>
        </p:spPr>
      </p:pic>
    </p:spTree>
    <p:extLst>
      <p:ext uri="{BB962C8B-B14F-4D97-AF65-F5344CB8AC3E}">
        <p14:creationId xmlns:p14="http://schemas.microsoft.com/office/powerpoint/2010/main" val="3485786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F6F8731-5086-53D4-0A27-25117E73FAE8}"/>
              </a:ext>
            </a:extLst>
          </p:cNvPr>
          <p:cNvSpPr>
            <a:spLocks noGrp="1"/>
          </p:cNvSpPr>
          <p:nvPr>
            <p:ph type="title"/>
          </p:nvPr>
        </p:nvSpPr>
        <p:spPr/>
        <p:txBody>
          <a:bodyPr/>
          <a:lstStyle/>
          <a:p>
            <a:r>
              <a:rPr lang="lt-LT" dirty="0" err="1"/>
              <a:t>Scots</a:t>
            </a:r>
            <a:r>
              <a:rPr lang="lt-LT" dirty="0"/>
              <a:t> Pine (Paprastoji pušis)</a:t>
            </a:r>
          </a:p>
        </p:txBody>
      </p:sp>
      <p:sp>
        <p:nvSpPr>
          <p:cNvPr id="3" name="Turinio vietos rezervavimo ženklas 2">
            <a:extLst>
              <a:ext uri="{FF2B5EF4-FFF2-40B4-BE49-F238E27FC236}">
                <a16:creationId xmlns:a16="http://schemas.microsoft.com/office/drawing/2014/main" id="{E6556A39-F9CF-523D-348B-6527E9FD1E61}"/>
              </a:ext>
            </a:extLst>
          </p:cNvPr>
          <p:cNvSpPr>
            <a:spLocks noGrp="1"/>
          </p:cNvSpPr>
          <p:nvPr>
            <p:ph idx="1"/>
          </p:nvPr>
        </p:nvSpPr>
        <p:spPr>
          <a:xfrm>
            <a:off x="771211" y="2084832"/>
            <a:ext cx="5257800" cy="4351338"/>
          </a:xfrm>
        </p:spPr>
        <p:txBody>
          <a:bodyPr>
            <a:normAutofit/>
          </a:bodyPr>
          <a:lstStyle/>
          <a:p>
            <a:r>
              <a:rPr lang="en-US" sz="2400" dirty="0"/>
              <a:t>A coniferous evergreen tree of the pine family (Pinaceae), genus Pinus.</a:t>
            </a:r>
            <a:endParaRPr lang="lt-LT" sz="2400" dirty="0"/>
          </a:p>
          <a:p>
            <a:r>
              <a:rPr lang="en-US" sz="2400" dirty="0"/>
              <a:t> One of the most common coniferous trees in Lithuania. It has reddish bark and long needles. Its forests are home to diverse wildlife and used for timber.</a:t>
            </a:r>
            <a:endParaRPr lang="lt-LT" sz="2400" dirty="0"/>
          </a:p>
        </p:txBody>
      </p:sp>
      <p:pic>
        <p:nvPicPr>
          <p:cNvPr id="4" name="Paveikslėlis 3">
            <a:extLst>
              <a:ext uri="{FF2B5EF4-FFF2-40B4-BE49-F238E27FC236}">
                <a16:creationId xmlns:a16="http://schemas.microsoft.com/office/drawing/2014/main" id="{677EF4D6-4B65-1084-D46B-3C050FC00599}"/>
              </a:ext>
            </a:extLst>
          </p:cNvPr>
          <p:cNvPicPr>
            <a:picLocks noChangeAspect="1"/>
          </p:cNvPicPr>
          <p:nvPr/>
        </p:nvPicPr>
        <p:blipFill>
          <a:blip r:embed="rId2"/>
          <a:stretch>
            <a:fillRect/>
          </a:stretch>
        </p:blipFill>
        <p:spPr>
          <a:xfrm>
            <a:off x="7313974" y="2084832"/>
            <a:ext cx="2683276" cy="4440255"/>
          </a:xfrm>
          <a:prstGeom prst="rect">
            <a:avLst/>
          </a:prstGeom>
        </p:spPr>
      </p:pic>
      <p:pic>
        <p:nvPicPr>
          <p:cNvPr id="5" name="Paveikslėlis 4">
            <a:extLst>
              <a:ext uri="{FF2B5EF4-FFF2-40B4-BE49-F238E27FC236}">
                <a16:creationId xmlns:a16="http://schemas.microsoft.com/office/drawing/2014/main" id="{A124A837-0E8E-AA89-8E7F-922FAA2AA53A}"/>
              </a:ext>
            </a:extLst>
          </p:cNvPr>
          <p:cNvPicPr>
            <a:picLocks noChangeAspect="1"/>
          </p:cNvPicPr>
          <p:nvPr/>
        </p:nvPicPr>
        <p:blipFill>
          <a:blip r:embed="rId3"/>
          <a:stretch>
            <a:fillRect/>
          </a:stretch>
        </p:blipFill>
        <p:spPr>
          <a:xfrm>
            <a:off x="0" y="5315578"/>
            <a:ext cx="1542422" cy="1542422"/>
          </a:xfrm>
          <a:prstGeom prst="rect">
            <a:avLst/>
          </a:prstGeom>
        </p:spPr>
      </p:pic>
      <p:pic>
        <p:nvPicPr>
          <p:cNvPr id="6" name="Paveikslėlis 5">
            <a:extLst>
              <a:ext uri="{FF2B5EF4-FFF2-40B4-BE49-F238E27FC236}">
                <a16:creationId xmlns:a16="http://schemas.microsoft.com/office/drawing/2014/main" id="{D2283664-8882-69C2-F40F-3D94FDD1671B}"/>
              </a:ext>
            </a:extLst>
          </p:cNvPr>
          <p:cNvPicPr>
            <a:picLocks noChangeAspect="1"/>
          </p:cNvPicPr>
          <p:nvPr/>
        </p:nvPicPr>
        <p:blipFill>
          <a:blip r:embed="rId4"/>
          <a:stretch>
            <a:fillRect/>
          </a:stretch>
        </p:blipFill>
        <p:spPr>
          <a:xfrm>
            <a:off x="1542422" y="6315409"/>
            <a:ext cx="2578832" cy="542591"/>
          </a:xfrm>
          <a:prstGeom prst="rect">
            <a:avLst/>
          </a:prstGeom>
        </p:spPr>
      </p:pic>
      <p:pic>
        <p:nvPicPr>
          <p:cNvPr id="7" name="Paveikslėlis 6">
            <a:extLst>
              <a:ext uri="{FF2B5EF4-FFF2-40B4-BE49-F238E27FC236}">
                <a16:creationId xmlns:a16="http://schemas.microsoft.com/office/drawing/2014/main" id="{93EC0959-9DDA-19FF-DF1E-59D010FA7807}"/>
              </a:ext>
            </a:extLst>
          </p:cNvPr>
          <p:cNvPicPr>
            <a:picLocks noChangeAspect="1"/>
          </p:cNvPicPr>
          <p:nvPr/>
        </p:nvPicPr>
        <p:blipFill>
          <a:blip r:embed="rId5"/>
          <a:stretch>
            <a:fillRect/>
          </a:stretch>
        </p:blipFill>
        <p:spPr>
          <a:xfrm>
            <a:off x="9997250" y="5492378"/>
            <a:ext cx="2194750" cy="1365622"/>
          </a:xfrm>
          <a:prstGeom prst="rect">
            <a:avLst/>
          </a:prstGeom>
        </p:spPr>
      </p:pic>
    </p:spTree>
    <p:extLst>
      <p:ext uri="{BB962C8B-B14F-4D97-AF65-F5344CB8AC3E}">
        <p14:creationId xmlns:p14="http://schemas.microsoft.com/office/powerpoint/2010/main" val="25309787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as">
  <a:themeElements>
    <a:clrScheme name="Integrala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as">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as">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TM02900720[[fn=Integralas]]</Template>
  <TotalTime>71</TotalTime>
  <Words>526</Words>
  <Application>Microsoft Office PowerPoint</Application>
  <PresentationFormat>Plačiaekranė</PresentationFormat>
  <Paragraphs>35</Paragraphs>
  <Slides>12</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12</vt:i4>
      </vt:variant>
    </vt:vector>
  </HeadingPairs>
  <TitlesOfParts>
    <vt:vector size="17" baseType="lpstr">
      <vt:lpstr>Arial</vt:lpstr>
      <vt:lpstr>Tw Cen MT</vt:lpstr>
      <vt:lpstr>Tw Cen MT Condensed</vt:lpstr>
      <vt:lpstr>Wingdings 3</vt:lpstr>
      <vt:lpstr>Integralas</vt:lpstr>
      <vt:lpstr>10 PLANTS IN  OUR REGION</vt:lpstr>
      <vt:lpstr>European birch (Karpotasis beržas)</vt:lpstr>
      <vt:lpstr>Common reed (Paprastoji nendrė)</vt:lpstr>
      <vt:lpstr>Meadow Buttercup (Vėdrynas)</vt:lpstr>
      <vt:lpstr>Rue (Rūta)</vt:lpstr>
      <vt:lpstr>Oxeye Daisy (Paprastoji baltagalvė)</vt:lpstr>
      <vt:lpstr>Lingonberry (Bruknė)</vt:lpstr>
      <vt:lpstr>Stinging Nettle (Dilgėlė)</vt:lpstr>
      <vt:lpstr>Scots Pine (Paprastoji pušis)</vt:lpstr>
      <vt:lpstr>Yarrow (Kraujažolė)</vt:lpstr>
      <vt:lpstr>Veratrum (Čemerys)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PLANTS IN  OUR REGION</dc:title>
  <dc:creator>Audra Kazakevičiūtė</dc:creator>
  <cp:lastModifiedBy>Audra Kazakevičiūtė</cp:lastModifiedBy>
  <cp:revision>2</cp:revision>
  <dcterms:created xsi:type="dcterms:W3CDTF">2025-04-16T17:40:27Z</dcterms:created>
  <dcterms:modified xsi:type="dcterms:W3CDTF">2025-04-17T09:51:26Z</dcterms:modified>
</cp:coreProperties>
</file>