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97B9D-7825-404E-915D-FBEDE3B06B2E}" type="datetimeFigureOut">
              <a:rPr lang="pl-PL" smtClean="0"/>
              <a:t>08.05.2025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D71AA25-19D1-4431-95E5-E6E84E2BEE2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4350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97B9D-7825-404E-915D-FBEDE3B06B2E}" type="datetimeFigureOut">
              <a:rPr lang="pl-PL" smtClean="0"/>
              <a:t>08.05.2025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D71AA25-19D1-4431-95E5-E6E84E2BEE2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6237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97B9D-7825-404E-915D-FBEDE3B06B2E}" type="datetimeFigureOut">
              <a:rPr lang="pl-PL" smtClean="0"/>
              <a:t>08.05.2025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D71AA25-19D1-4431-95E5-E6E84E2BEE24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0786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97B9D-7825-404E-915D-FBEDE3B06B2E}" type="datetimeFigureOut">
              <a:rPr lang="pl-PL" smtClean="0"/>
              <a:t>08.05.2025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D71AA25-19D1-4431-95E5-E6E84E2BEE2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5065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97B9D-7825-404E-915D-FBEDE3B06B2E}" type="datetimeFigureOut">
              <a:rPr lang="pl-PL" smtClean="0"/>
              <a:t>08.05.2025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D71AA25-19D1-4431-95E5-E6E84E2BEE24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2873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97B9D-7825-404E-915D-FBEDE3B06B2E}" type="datetimeFigureOut">
              <a:rPr lang="pl-PL" smtClean="0"/>
              <a:t>08.05.2025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D71AA25-19D1-4431-95E5-E6E84E2BEE2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8319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97B9D-7825-404E-915D-FBEDE3B06B2E}" type="datetimeFigureOut">
              <a:rPr lang="pl-PL" smtClean="0"/>
              <a:t>08.05.2025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1AA25-19D1-4431-95E5-E6E84E2BEE2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4011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97B9D-7825-404E-915D-FBEDE3B06B2E}" type="datetimeFigureOut">
              <a:rPr lang="pl-PL" smtClean="0"/>
              <a:t>08.05.2025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1AA25-19D1-4431-95E5-E6E84E2BEE2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2398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97B9D-7825-404E-915D-FBEDE3B06B2E}" type="datetimeFigureOut">
              <a:rPr lang="pl-PL" smtClean="0"/>
              <a:t>08.05.2025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1AA25-19D1-4431-95E5-E6E84E2BEE2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0459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97B9D-7825-404E-915D-FBEDE3B06B2E}" type="datetimeFigureOut">
              <a:rPr lang="pl-PL" smtClean="0"/>
              <a:t>08.05.2025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D71AA25-19D1-4431-95E5-E6E84E2BEE2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9355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97B9D-7825-404E-915D-FBEDE3B06B2E}" type="datetimeFigureOut">
              <a:rPr lang="pl-PL" smtClean="0"/>
              <a:t>08.05.2025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D71AA25-19D1-4431-95E5-E6E84E2BEE2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9556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97B9D-7825-404E-915D-FBEDE3B06B2E}" type="datetimeFigureOut">
              <a:rPr lang="pl-PL" smtClean="0"/>
              <a:t>08.05.2025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D71AA25-19D1-4431-95E5-E6E84E2BEE2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320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97B9D-7825-404E-915D-FBEDE3B06B2E}" type="datetimeFigureOut">
              <a:rPr lang="pl-PL" smtClean="0"/>
              <a:t>08.05.2025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1AA25-19D1-4431-95E5-E6E84E2BEE2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3179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97B9D-7825-404E-915D-FBEDE3B06B2E}" type="datetimeFigureOut">
              <a:rPr lang="pl-PL" smtClean="0"/>
              <a:t>08.05.2025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1AA25-19D1-4431-95E5-E6E84E2BEE2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7800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97B9D-7825-404E-915D-FBEDE3B06B2E}" type="datetimeFigureOut">
              <a:rPr lang="pl-PL" smtClean="0"/>
              <a:t>08.05.2025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1AA25-19D1-4431-95E5-E6E84E2BEE2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0117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97B9D-7825-404E-915D-FBEDE3B06B2E}" type="datetimeFigureOut">
              <a:rPr lang="pl-PL" smtClean="0"/>
              <a:t>08.05.2025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D71AA25-19D1-4431-95E5-E6E84E2BEE2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549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97B9D-7825-404E-915D-FBEDE3B06B2E}" type="datetimeFigureOut">
              <a:rPr lang="pl-PL" smtClean="0"/>
              <a:t>08.05.2025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D71AA25-19D1-4431-95E5-E6E84E2BEE2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278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4.png"/><Relationship Id="rId7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7.jpeg"/><Relationship Id="rId3" Type="http://schemas.openxmlformats.org/officeDocument/2006/relationships/image" Target="../media/image4.png"/><Relationship Id="rId7" Type="http://schemas.openxmlformats.org/officeDocument/2006/relationships/image" Target="../media/image41.jpg"/><Relationship Id="rId12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.png"/><Relationship Id="rId7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4.pn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4.pn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9.jpeg"/><Relationship Id="rId18" Type="http://schemas.openxmlformats.org/officeDocument/2006/relationships/image" Target="../media/image94.jpeg"/><Relationship Id="rId3" Type="http://schemas.openxmlformats.org/officeDocument/2006/relationships/image" Target="../media/image4.png"/><Relationship Id="rId21" Type="http://schemas.openxmlformats.org/officeDocument/2006/relationships/image" Target="../media/image97.jpg"/><Relationship Id="rId7" Type="http://schemas.openxmlformats.org/officeDocument/2006/relationships/image" Target="../media/image83.jpeg"/><Relationship Id="rId12" Type="http://schemas.openxmlformats.org/officeDocument/2006/relationships/image" Target="../media/image88.jpeg"/><Relationship Id="rId17" Type="http://schemas.openxmlformats.org/officeDocument/2006/relationships/image" Target="../media/image93.jpeg"/><Relationship Id="rId2" Type="http://schemas.openxmlformats.org/officeDocument/2006/relationships/image" Target="../media/image3.png"/><Relationship Id="rId16" Type="http://schemas.openxmlformats.org/officeDocument/2006/relationships/image" Target="../media/image92.jpg"/><Relationship Id="rId20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5" Type="http://schemas.openxmlformats.org/officeDocument/2006/relationships/image" Target="../media/image81.jpg"/><Relationship Id="rId15" Type="http://schemas.openxmlformats.org/officeDocument/2006/relationships/image" Target="../media/image91.jpg"/><Relationship Id="rId10" Type="http://schemas.openxmlformats.org/officeDocument/2006/relationships/image" Target="../media/image86.jpeg"/><Relationship Id="rId19" Type="http://schemas.openxmlformats.org/officeDocument/2006/relationships/image" Target="../media/image95.jpeg"/><Relationship Id="rId4" Type="http://schemas.openxmlformats.org/officeDocument/2006/relationships/image" Target="../media/image80.jpg"/><Relationship Id="rId9" Type="http://schemas.openxmlformats.org/officeDocument/2006/relationships/image" Target="../media/image85.jpeg"/><Relationship Id="rId14" Type="http://schemas.openxmlformats.org/officeDocument/2006/relationships/image" Target="../media/image9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4.png"/><Relationship Id="rId7" Type="http://schemas.openxmlformats.org/officeDocument/2006/relationships/image" Target="../media/image10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image" Target="../media/image115.jpg"/><Relationship Id="rId3" Type="http://schemas.openxmlformats.org/officeDocument/2006/relationships/image" Target="../media/image4.png"/><Relationship Id="rId7" Type="http://schemas.openxmlformats.org/officeDocument/2006/relationships/image" Target="../media/image109.jpeg"/><Relationship Id="rId12" Type="http://schemas.openxmlformats.org/officeDocument/2006/relationships/image" Target="../media/image1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11" Type="http://schemas.openxmlformats.org/officeDocument/2006/relationships/image" Target="../media/image113.jpg"/><Relationship Id="rId5" Type="http://schemas.openxmlformats.org/officeDocument/2006/relationships/image" Target="../media/image107.jpeg"/><Relationship Id="rId15" Type="http://schemas.openxmlformats.org/officeDocument/2006/relationships/image" Target="../media/image117.jpeg"/><Relationship Id="rId10" Type="http://schemas.openxmlformats.org/officeDocument/2006/relationships/image" Target="../media/image112.pn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Relationship Id="rId14" Type="http://schemas.openxmlformats.org/officeDocument/2006/relationships/image" Target="../media/image11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4.png"/><Relationship Id="rId7" Type="http://schemas.openxmlformats.org/officeDocument/2006/relationships/image" Target="../media/image1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png"/><Relationship Id="rId9" Type="http://schemas.openxmlformats.org/officeDocument/2006/relationships/image" Target="../media/image1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4.png"/><Relationship Id="rId7" Type="http://schemas.openxmlformats.org/officeDocument/2006/relationships/image" Target="../media/image1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13" Type="http://schemas.openxmlformats.org/officeDocument/2006/relationships/image" Target="../media/image144.jpeg"/><Relationship Id="rId3" Type="http://schemas.openxmlformats.org/officeDocument/2006/relationships/image" Target="../media/image4.png"/><Relationship Id="rId7" Type="http://schemas.openxmlformats.org/officeDocument/2006/relationships/image" Target="../media/image138.jpeg"/><Relationship Id="rId12" Type="http://schemas.openxmlformats.org/officeDocument/2006/relationships/image" Target="../media/image1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11" Type="http://schemas.openxmlformats.org/officeDocument/2006/relationships/image" Target="../media/image142.jpeg"/><Relationship Id="rId5" Type="http://schemas.openxmlformats.org/officeDocument/2006/relationships/image" Target="../media/image136.jpeg"/><Relationship Id="rId10" Type="http://schemas.openxmlformats.org/officeDocument/2006/relationships/image" Target="../media/image141.jpeg"/><Relationship Id="rId4" Type="http://schemas.openxmlformats.org/officeDocument/2006/relationships/image" Target="../media/image135.jpeg"/><Relationship Id="rId9" Type="http://schemas.openxmlformats.org/officeDocument/2006/relationships/image" Target="../media/image1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/>
              <a:t>PREZENTACJA DZIAŁAŃ PROJEKTOWYCH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b="1" dirty="0"/>
              <a:t>MŁODZIEŻOWY KLUB MIŁOŚNIKÓW ŚWIATA ROŚLIN</a:t>
            </a:r>
            <a:endParaRPr lang="pl-PL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9818" y="0"/>
            <a:ext cx="2323955" cy="277256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49" y="219186"/>
            <a:ext cx="5276675" cy="1098742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958947" y="6424607"/>
            <a:ext cx="994535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Realizacja</a:t>
            </a:r>
            <a:r>
              <a:rPr lang="en-US" sz="1600" b="1" dirty="0"/>
              <a:t>  </a:t>
            </a:r>
            <a:r>
              <a:rPr lang="en-US" sz="1600" b="1" dirty="0" err="1"/>
              <a:t>Projektu</a:t>
            </a:r>
            <a:r>
              <a:rPr lang="en-US" sz="1600" b="1" dirty="0"/>
              <a:t> w </a:t>
            </a:r>
            <a:r>
              <a:rPr lang="en-US" sz="1600" b="1" dirty="0" err="1"/>
              <a:t>ramach</a:t>
            </a:r>
            <a:r>
              <a:rPr lang="en-US" sz="1600" b="1" dirty="0"/>
              <a:t> </a:t>
            </a:r>
            <a:r>
              <a:rPr lang="en-US" sz="1600" b="1" dirty="0" err="1"/>
              <a:t>Programu</a:t>
            </a:r>
            <a:r>
              <a:rPr lang="en-US" sz="1600" b="1" dirty="0"/>
              <a:t> Erasmus</a:t>
            </a:r>
            <a:r>
              <a:rPr lang="mk-MK" sz="1600" b="1" dirty="0"/>
              <a:t> + </a:t>
            </a:r>
            <a:r>
              <a:rPr lang="pl-PL" sz="1600" b="1" dirty="0"/>
              <a:t>KA210-YOU - Small-</a:t>
            </a:r>
            <a:r>
              <a:rPr lang="pl-PL" sz="1600" b="1" dirty="0" err="1"/>
              <a:t>scale</a:t>
            </a:r>
            <a:r>
              <a:rPr lang="pl-PL" sz="1600" b="1" dirty="0"/>
              <a:t> </a:t>
            </a:r>
            <a:r>
              <a:rPr lang="pl-PL" sz="1600" b="1" dirty="0" err="1"/>
              <a:t>partnerships</a:t>
            </a:r>
            <a:r>
              <a:rPr lang="pl-PL" sz="1600" b="1" dirty="0"/>
              <a:t> in </a:t>
            </a:r>
            <a:r>
              <a:rPr lang="pl-PL" sz="1600" b="1" dirty="0" err="1"/>
              <a:t>youth</a:t>
            </a:r>
            <a:endParaRPr lang="pl-PL" sz="16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87843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25" y="98331"/>
            <a:ext cx="2835479" cy="5904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513" y="4663365"/>
            <a:ext cx="1839538" cy="2194635"/>
          </a:xfrm>
          <a:prstGeom prst="rect">
            <a:avLst/>
          </a:prstGeom>
        </p:spPr>
      </p:pic>
      <p:sp>
        <p:nvSpPr>
          <p:cNvPr id="6" name="Podtytuł 2"/>
          <p:cNvSpPr txBox="1">
            <a:spLocks/>
          </p:cNvSpPr>
          <p:nvPr/>
        </p:nvSpPr>
        <p:spPr>
          <a:xfrm>
            <a:off x="2582414" y="183816"/>
            <a:ext cx="8915399" cy="11262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b="1" dirty="0" smtClean="0"/>
              <a:t>PROJEKT</a:t>
            </a:r>
          </a:p>
          <a:p>
            <a:pPr marL="0" indent="0" algn="ctr">
              <a:buNone/>
            </a:pPr>
            <a:r>
              <a:rPr lang="pl-PL" sz="2400" b="1" dirty="0" smtClean="0"/>
              <a:t>MŁODZIEŻOWY KLUB MIŁOŚNIKÓW ŚWIATA ROŚLIN</a:t>
            </a:r>
            <a:endParaRPr lang="pl-PL" sz="2400" dirty="0" smtClean="0"/>
          </a:p>
          <a:p>
            <a:pPr algn="ctr"/>
            <a:endParaRPr lang="pl-PL" dirty="0"/>
          </a:p>
        </p:txBody>
      </p:sp>
      <p:sp>
        <p:nvSpPr>
          <p:cNvPr id="2" name="pole tekstowe 1"/>
          <p:cNvSpPr txBox="1"/>
          <p:nvPr/>
        </p:nvSpPr>
        <p:spPr>
          <a:xfrm>
            <a:off x="3296873" y="1097022"/>
            <a:ext cx="8677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DZIAŁANIA ONLINE GRUPY PROJEKTOWEJ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2034319" y="1505631"/>
            <a:ext cx="11388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dirty="0" smtClean="0"/>
              <a:t>Prezentacje opracowań w formie cyfrowej dobrych praktyk organizacji, w tym praktyk przyrodniczych – botanicznych;</a:t>
            </a:r>
          </a:p>
          <a:p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5787" y="2063623"/>
            <a:ext cx="8275597" cy="465502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2984" y="2063623"/>
            <a:ext cx="8234878" cy="4632119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2522" y="2062542"/>
            <a:ext cx="8236800" cy="46332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533" y="2062542"/>
            <a:ext cx="8236800" cy="4633200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1934861" y="2817147"/>
            <a:ext cx="10144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pl-PL" dirty="0" smtClean="0"/>
              <a:t>Prezentacje </a:t>
            </a:r>
            <a:r>
              <a:rPr lang="pl-PL" dirty="0"/>
              <a:t>opracowań kulturowych w wymiarze lokalnym, regionalnym i krajowym w postaci </a:t>
            </a:r>
            <a:r>
              <a:rPr lang="pl-PL" dirty="0" err="1"/>
              <a:t>fotocastu</a:t>
            </a:r>
            <a:r>
              <a:rPr lang="pl-PL" dirty="0"/>
              <a:t> reklamowego;</a:t>
            </a:r>
          </a:p>
          <a:p>
            <a:endParaRPr lang="pl-PL" dirty="0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557" y="2096897"/>
            <a:ext cx="8236800" cy="463320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584" y="2051090"/>
            <a:ext cx="8236800" cy="463320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694" y="2091171"/>
            <a:ext cx="8236800" cy="463320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0716" y="2102900"/>
            <a:ext cx="8236800" cy="4633200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1702964" y="4038548"/>
            <a:ext cx="10376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pl-PL" dirty="0"/>
              <a:t>Dzielenie się wiedzą przyrodniczą, ekologiczną i klimatyczną – pogadanki, dyskusje, wymiany poglądów, komunikacja projektowa; </a:t>
            </a:r>
          </a:p>
        </p:txBody>
      </p:sp>
    </p:spTree>
    <p:extLst>
      <p:ext uri="{BB962C8B-B14F-4D97-AF65-F5344CB8AC3E}">
        <p14:creationId xmlns:p14="http://schemas.microsoft.com/office/powerpoint/2010/main" val="966847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12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25" y="98331"/>
            <a:ext cx="2835479" cy="5904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513" y="4663365"/>
            <a:ext cx="1839538" cy="2194635"/>
          </a:xfrm>
          <a:prstGeom prst="rect">
            <a:avLst/>
          </a:prstGeom>
        </p:spPr>
      </p:pic>
      <p:sp>
        <p:nvSpPr>
          <p:cNvPr id="6" name="Podtytuł 2"/>
          <p:cNvSpPr txBox="1">
            <a:spLocks/>
          </p:cNvSpPr>
          <p:nvPr/>
        </p:nvSpPr>
        <p:spPr>
          <a:xfrm>
            <a:off x="2582414" y="183816"/>
            <a:ext cx="8915399" cy="11262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b="1" dirty="0" smtClean="0"/>
              <a:t>PROJEKT</a:t>
            </a:r>
          </a:p>
          <a:p>
            <a:pPr marL="0" indent="0" algn="ctr">
              <a:buNone/>
            </a:pPr>
            <a:r>
              <a:rPr lang="pl-PL" sz="2400" b="1" dirty="0" smtClean="0"/>
              <a:t>MŁODZIEŻOWY KLUB MIŁOŚNIKÓW ŚWIATA ROŚLIN</a:t>
            </a:r>
            <a:endParaRPr lang="pl-PL" sz="2400" dirty="0" smtClean="0"/>
          </a:p>
          <a:p>
            <a:pPr algn="ctr"/>
            <a:endParaRPr lang="pl-PL" dirty="0"/>
          </a:p>
        </p:txBody>
      </p:sp>
      <p:sp>
        <p:nvSpPr>
          <p:cNvPr id="2" name="pole tekstowe 1"/>
          <p:cNvSpPr txBox="1"/>
          <p:nvPr/>
        </p:nvSpPr>
        <p:spPr>
          <a:xfrm>
            <a:off x="3296873" y="1097022"/>
            <a:ext cx="8677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DZIAŁANIA ONLINE GRUPY PROJEKTOWEJ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2034320" y="1768203"/>
            <a:ext cx="9940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4"/>
            </a:pPr>
            <a:r>
              <a:rPr lang="pl-PL" dirty="0"/>
              <a:t>Warsztaty cyfrowe – narzędzia internetowe i informatyczne – wykorzystywanie ich </a:t>
            </a:r>
            <a:r>
              <a:rPr lang="pl-PL" dirty="0" smtClean="0"/>
              <a:t>               w </a:t>
            </a:r>
            <a:r>
              <a:rPr lang="pl-PL" dirty="0"/>
              <a:t>czasie realizacji projektu – tablica </a:t>
            </a:r>
            <a:r>
              <a:rPr lang="pl-PL" dirty="0" err="1"/>
              <a:t>jamboard</a:t>
            </a:r>
            <a:r>
              <a:rPr lang="pl-PL" dirty="0"/>
              <a:t>, </a:t>
            </a:r>
            <a:r>
              <a:rPr lang="pl-PL" dirty="0" err="1"/>
              <a:t>padlett</a:t>
            </a:r>
            <a:r>
              <a:rPr lang="pl-PL" dirty="0"/>
              <a:t>, platforma zoom, </a:t>
            </a:r>
            <a:r>
              <a:rPr lang="pl-PL" dirty="0" err="1"/>
              <a:t>webquest</a:t>
            </a:r>
            <a:r>
              <a:rPr lang="pl-PL" dirty="0"/>
              <a:t>, </a:t>
            </a:r>
            <a:r>
              <a:rPr lang="pl-PL" dirty="0" err="1"/>
              <a:t>kahoot</a:t>
            </a:r>
            <a:r>
              <a:rPr lang="pl-PL" dirty="0"/>
              <a:t>, </a:t>
            </a:r>
            <a:r>
              <a:rPr lang="pl-PL" dirty="0" err="1"/>
              <a:t>Krita</a:t>
            </a:r>
            <a:r>
              <a:rPr lang="pl-PL" dirty="0"/>
              <a:t>, tworzenie tekstów </a:t>
            </a:r>
            <a:r>
              <a:rPr lang="pl-PL" dirty="0" err="1"/>
              <a:t>Canva</a:t>
            </a:r>
            <a:r>
              <a:rPr lang="pl-PL" dirty="0"/>
              <a:t> i </a:t>
            </a:r>
            <a:r>
              <a:rPr lang="pl-PL" dirty="0" err="1"/>
              <a:t>Genially</a:t>
            </a:r>
            <a:r>
              <a:rPr lang="pl-PL" dirty="0"/>
              <a:t>, </a:t>
            </a:r>
            <a:r>
              <a:rPr lang="pl-PL" dirty="0" err="1"/>
              <a:t>Gloster</a:t>
            </a:r>
            <a:r>
              <a:rPr lang="pl-PL" dirty="0"/>
              <a:t>, </a:t>
            </a:r>
            <a:r>
              <a:rPr lang="pl-PL" dirty="0" err="1"/>
              <a:t>Animoto</a:t>
            </a:r>
            <a:r>
              <a:rPr lang="pl-PL" dirty="0"/>
              <a:t>, </a:t>
            </a:r>
            <a:r>
              <a:rPr lang="pl-PL" dirty="0" err="1"/>
              <a:t>Slideful</a:t>
            </a:r>
            <a:r>
              <a:rPr lang="pl-PL" dirty="0"/>
              <a:t>, Acapela.tv. </a:t>
            </a:r>
            <a:r>
              <a:rPr lang="pl-PL" dirty="0" err="1"/>
              <a:t>Wordart</a:t>
            </a:r>
            <a:r>
              <a:rPr lang="pl-PL" dirty="0"/>
              <a:t>, Graffiti </a:t>
            </a:r>
            <a:r>
              <a:rPr lang="pl-PL" dirty="0" err="1"/>
              <a:t>Creator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2034320" y="3267504"/>
            <a:ext cx="10042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5"/>
            </a:pPr>
            <a:r>
              <a:rPr lang="pl-PL" dirty="0"/>
              <a:t>Wspólna praca cyfrowa młodzieży przy opracowaniu produktów projektu – prezentacja projektowa, Atlas roślin, opracowanie logotypu projektu, opracowania promocyjne i reklamowe </a:t>
            </a:r>
            <a:r>
              <a:rPr lang="pl-PL" dirty="0" smtClean="0"/>
              <a:t>projektu</a:t>
            </a:r>
            <a:endParaRPr lang="pl-PL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3296873" y="4512363"/>
            <a:ext cx="83771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6"/>
            </a:pPr>
            <a:r>
              <a:rPr lang="pl-PL" dirty="0"/>
              <a:t>Odkrywanie i badanie bioróżnorodności roślinnej </a:t>
            </a:r>
            <a:r>
              <a:rPr lang="pl-PL" dirty="0" err="1"/>
              <a:t>Antalii</a:t>
            </a:r>
            <a:r>
              <a:rPr lang="pl-PL" dirty="0"/>
              <a:t> – zbieranie danych na temat typowej roślinności śródziemnomorskiej – m.in. makia, drzewa oliwne, oleandry, wawrzyny. Dzika przyroda Turcji – zagrożenia i ochrona. Roślinność i uprawy. Szata roślinna, a klimat. Populacje roślinne i ich wpływ na środowisko, życie człowieka. Flora śródziemnomorska, lasy i stepy. Ogród bioróżnorodności roślinnej przy budynku szkolnym – znaczenie dla środowiska szkolnego. 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5526" y="243284"/>
            <a:ext cx="8562358" cy="6421769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86713" y="870364"/>
            <a:ext cx="6761567" cy="5071175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31779" y="922171"/>
            <a:ext cx="6590722" cy="4943042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51289" y="993970"/>
            <a:ext cx="6481237" cy="4860928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5487" y="183815"/>
            <a:ext cx="8702478" cy="6526859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5487" y="183815"/>
            <a:ext cx="8702478" cy="6526859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91009" y="951126"/>
            <a:ext cx="6641245" cy="498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77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25" y="98331"/>
            <a:ext cx="2835479" cy="5904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513" y="4663365"/>
            <a:ext cx="1839538" cy="2194635"/>
          </a:xfrm>
          <a:prstGeom prst="rect">
            <a:avLst/>
          </a:prstGeom>
        </p:spPr>
      </p:pic>
      <p:sp>
        <p:nvSpPr>
          <p:cNvPr id="6" name="Podtytuł 2"/>
          <p:cNvSpPr txBox="1">
            <a:spLocks/>
          </p:cNvSpPr>
          <p:nvPr/>
        </p:nvSpPr>
        <p:spPr>
          <a:xfrm>
            <a:off x="2582414" y="183816"/>
            <a:ext cx="8915399" cy="11262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b="1" dirty="0" smtClean="0"/>
              <a:t>PROJEKT</a:t>
            </a:r>
          </a:p>
          <a:p>
            <a:pPr marL="0" indent="0" algn="ctr">
              <a:buNone/>
            </a:pPr>
            <a:r>
              <a:rPr lang="pl-PL" sz="2400" b="1" dirty="0" smtClean="0"/>
              <a:t>MŁODZIEŻOWY KLUB MIŁOŚNIKÓW ŚWIATA ROŚLIN</a:t>
            </a:r>
            <a:endParaRPr lang="pl-PL" sz="2400" dirty="0" smtClean="0"/>
          </a:p>
          <a:p>
            <a:pPr algn="ctr"/>
            <a:endParaRPr lang="pl-PL" dirty="0"/>
          </a:p>
        </p:txBody>
      </p:sp>
      <p:sp>
        <p:nvSpPr>
          <p:cNvPr id="2" name="pole tekstowe 1"/>
          <p:cNvSpPr txBox="1"/>
          <p:nvPr/>
        </p:nvSpPr>
        <p:spPr>
          <a:xfrm>
            <a:off x="3296873" y="1097022"/>
            <a:ext cx="8677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DZIAŁANIA ONLINE GRUPY PROJEKTOWEJ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3296873" y="1922028"/>
            <a:ext cx="84859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7"/>
            </a:pPr>
            <a:r>
              <a:rPr lang="pl-PL" dirty="0" smtClean="0"/>
              <a:t>Odkrywanie </a:t>
            </a:r>
            <a:r>
              <a:rPr lang="pl-PL" dirty="0"/>
              <a:t>i badanie bioróżnorodności roślinnej </a:t>
            </a:r>
            <a:r>
              <a:rPr lang="pl-PL" dirty="0" err="1"/>
              <a:t>Kazlu</a:t>
            </a:r>
            <a:r>
              <a:rPr lang="pl-PL" dirty="0"/>
              <a:t> Ruda/Litwa – zbieranie danych na temat roślinności występującej na Litwie, zwłaszcza w regionie objętym projektem. Znaczenie roślin dla życia człowieka. Odziaływanie klimatyczne na roślinność Litwy. </a:t>
            </a:r>
            <a:r>
              <a:rPr lang="pl-PL" dirty="0" err="1"/>
              <a:t>Minipalmiarnia</a:t>
            </a:r>
            <a:r>
              <a:rPr lang="pl-PL" dirty="0"/>
              <a:t> szkolna i jej znaczenie dla środowiska.  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437" y="570431"/>
            <a:ext cx="10058400" cy="565785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437" y="570431"/>
            <a:ext cx="10058400" cy="565785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568" y="688752"/>
            <a:ext cx="10058400" cy="565785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991" y="688752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79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25" y="98331"/>
            <a:ext cx="2835479" cy="5904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513" y="4663365"/>
            <a:ext cx="1839538" cy="2194635"/>
          </a:xfrm>
          <a:prstGeom prst="rect">
            <a:avLst/>
          </a:prstGeom>
        </p:spPr>
      </p:pic>
      <p:sp>
        <p:nvSpPr>
          <p:cNvPr id="6" name="Podtytuł 2"/>
          <p:cNvSpPr txBox="1">
            <a:spLocks/>
          </p:cNvSpPr>
          <p:nvPr/>
        </p:nvSpPr>
        <p:spPr>
          <a:xfrm>
            <a:off x="2582414" y="234150"/>
            <a:ext cx="8915399" cy="11262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PROJEKT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MŁODZIEŻOWY KLUB MIŁOŚNIKÓW ŚWIATA ROŚLIN</a:t>
            </a: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2972051" y="2307868"/>
            <a:ext cx="891539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dirty="0"/>
              <a:t>Na terenie organizacji z Holandii - Arubie, odbyło się międzynarodowe spotkanie projektowe, dwudniowe, z udziałem </a:t>
            </a:r>
            <a:r>
              <a:rPr lang="pl-PL" sz="1600" dirty="0" smtClean="0"/>
              <a:t>10-ciu </a:t>
            </a:r>
            <a:r>
              <a:rPr lang="pl-PL" sz="1600" dirty="0"/>
              <a:t>osób, reprezentujących organizacje uczestniczące w projekcie. Spotkanie miało charakter startowy - roboczy w celu realizacji i koordynacji projektu oraz sposobów zarządzania projektami. Było to spotkanie zapoznawcze, na którym został szczegółowo omówiony projekt, odpowiedzialność za jego realizację, ustalono i szczegółowo omówiono harmonogram działań, podzielono zadania i omówiono wszystkie treści projektowe. Ponadto zapoznano uczestników spotkania z roślinnością Aruby i jej znaczeniem dla człowieka - Praca w terenie - badanie roślinności </a:t>
            </a:r>
            <a:r>
              <a:rPr lang="pl-PL" sz="1600" dirty="0" err="1"/>
              <a:t>sucholubnej</a:t>
            </a:r>
            <a:r>
              <a:rPr lang="pl-PL" sz="1600" dirty="0"/>
              <a:t> - kserofityczne zarośla i kaktusy oraz charakterystycznych drzew - palm oraz drzew </a:t>
            </a:r>
            <a:r>
              <a:rPr lang="pl-PL" sz="1600" dirty="0" err="1"/>
              <a:t>divi-divi</a:t>
            </a:r>
            <a:r>
              <a:rPr lang="pl-PL" sz="1600" dirty="0"/>
              <a:t>, które jest symbolem Aruby. Odbyły się również </a:t>
            </a:r>
            <a:r>
              <a:rPr lang="pl-PL" sz="1600" dirty="0" smtClean="0"/>
              <a:t>warsztaty                     </a:t>
            </a:r>
            <a:r>
              <a:rPr lang="pl-PL" sz="1600" dirty="0"/>
              <a:t>z efektywnego zarządzania projektami oraz Partner z Aruby przedstawił dobre praktyki </a:t>
            </a:r>
            <a:r>
              <a:rPr lang="pl-PL" sz="1600" dirty="0" smtClean="0"/>
              <a:t>               w </a:t>
            </a:r>
            <a:r>
              <a:rPr lang="pl-PL" sz="1600" dirty="0"/>
              <a:t>zakresie edukacyjnym, zwłaszcza związanych z tematyką projektu. Odbyły się 3 sesje warsztatowe: W pierwszym dniu sesja robocza  dotyczyła: Modele efektywnego zarządzania; W drugim dniu odbyły się dwie sesje robocze: Metodologia </a:t>
            </a:r>
            <a:r>
              <a:rPr lang="pl-PL" sz="1600" dirty="0" err="1"/>
              <a:t>pozaformalna</a:t>
            </a:r>
            <a:r>
              <a:rPr lang="pl-PL" sz="1600" dirty="0"/>
              <a:t> w projektach międzynarodowych. Dobre praktyki metodologii </a:t>
            </a:r>
            <a:r>
              <a:rPr lang="pl-PL" sz="1600" dirty="0" err="1"/>
              <a:t>pozaformalnej</a:t>
            </a:r>
            <a:r>
              <a:rPr lang="pl-PL" sz="1600" dirty="0"/>
              <a:t>; Skuteczna promocja i reklama działań projektowych. Sesje były prowadzone metodami </a:t>
            </a:r>
            <a:r>
              <a:rPr lang="pl-PL" sz="1600" dirty="0" err="1"/>
              <a:t>pozaformalnymi</a:t>
            </a:r>
            <a:r>
              <a:rPr lang="pl-PL" sz="1600" dirty="0"/>
              <a:t>. 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929507" y="1359421"/>
            <a:ext cx="8221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ZARZĄDZANIE </a:t>
            </a:r>
            <a:r>
              <a:rPr lang="pl-PL" b="1" dirty="0" smtClean="0"/>
              <a:t>PROJEKTEM</a:t>
            </a:r>
          </a:p>
          <a:p>
            <a:pPr algn="ctr"/>
            <a:r>
              <a:rPr lang="pl-PL" b="1" dirty="0" smtClean="0"/>
              <a:t>MIĘDZYNARODOWE </a:t>
            </a:r>
            <a:r>
              <a:rPr lang="pl-PL" b="1" dirty="0"/>
              <a:t>SPOTKANIE PROJEKTOWE NA ARUBIE – 25 – 26.02.2024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03591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25" y="98331"/>
            <a:ext cx="2835479" cy="5904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513" y="4663365"/>
            <a:ext cx="1839538" cy="2194635"/>
          </a:xfrm>
          <a:prstGeom prst="rect">
            <a:avLst/>
          </a:prstGeom>
        </p:spPr>
      </p:pic>
      <p:sp>
        <p:nvSpPr>
          <p:cNvPr id="6" name="Podtytuł 2"/>
          <p:cNvSpPr txBox="1">
            <a:spLocks/>
          </p:cNvSpPr>
          <p:nvPr/>
        </p:nvSpPr>
        <p:spPr>
          <a:xfrm>
            <a:off x="2582414" y="234150"/>
            <a:ext cx="8915399" cy="11262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PROJEKT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MŁODZIEŻOWY KLUB MIŁOŚNIKÓW ŚWIATA ROŚLIN</a:t>
            </a: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276601" y="1360433"/>
            <a:ext cx="8221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ODKRYWANIE I BADANIE ROŚLINNOŚCI ARUBY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90750" y="857250"/>
            <a:ext cx="6858000" cy="514350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25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25" y="98331"/>
            <a:ext cx="2835479" cy="5904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513" y="4663365"/>
            <a:ext cx="1839538" cy="2194635"/>
          </a:xfrm>
          <a:prstGeom prst="rect">
            <a:avLst/>
          </a:prstGeom>
        </p:spPr>
      </p:pic>
      <p:sp>
        <p:nvSpPr>
          <p:cNvPr id="6" name="Podtytuł 2"/>
          <p:cNvSpPr txBox="1">
            <a:spLocks/>
          </p:cNvSpPr>
          <p:nvPr/>
        </p:nvSpPr>
        <p:spPr>
          <a:xfrm>
            <a:off x="2582414" y="234150"/>
            <a:ext cx="8915399" cy="11262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PROJEKT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MŁODZIEŻOWY KLUB MIŁOŚNIKÓW ŚWIATA ROŚLIN</a:t>
            </a: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276601" y="1360433"/>
            <a:ext cx="8221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SESJE WARSZTATOWE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82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25" y="98331"/>
            <a:ext cx="2835479" cy="5904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513" y="4663365"/>
            <a:ext cx="1839538" cy="2194635"/>
          </a:xfrm>
          <a:prstGeom prst="rect">
            <a:avLst/>
          </a:prstGeom>
        </p:spPr>
      </p:pic>
      <p:sp>
        <p:nvSpPr>
          <p:cNvPr id="6" name="Podtytuł 2"/>
          <p:cNvSpPr txBox="1">
            <a:spLocks/>
          </p:cNvSpPr>
          <p:nvPr/>
        </p:nvSpPr>
        <p:spPr>
          <a:xfrm>
            <a:off x="2582414" y="234150"/>
            <a:ext cx="8915399" cy="11262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PROJEKT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MŁODZIEŻOWY KLUB MIŁOŚNIKÓW ŚWIATA ROŚLIN</a:t>
            </a: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2972051" y="2307868"/>
            <a:ext cx="8915399" cy="4194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dirty="0"/>
              <a:t>Działanie polegało na zorganizowaniu międzynarodowego spotkania </a:t>
            </a:r>
            <a:r>
              <a:rPr lang="pl-PL" dirty="0" smtClean="0"/>
              <a:t>                    w </a:t>
            </a:r>
            <a:r>
              <a:rPr lang="pl-PL" dirty="0"/>
              <a:t>Polsce w regionie łukowskim w zakresie kształcenia, nauczania i uczenia się w obszarze przyrodniczym oraz tworzenia publikacji tekstowej i fotograficznej </a:t>
            </a:r>
            <a:r>
              <a:rPr lang="pl-PL" dirty="0" smtClean="0"/>
              <a:t>            o </a:t>
            </a:r>
            <a:r>
              <a:rPr lang="pl-PL" dirty="0"/>
              <a:t>określonej funkcji poprzez odpowiednie wykorzystanie narzędzi internetowych i informatycznych. Spotkanie trwało 3 dni z udziałem 4 </a:t>
            </a:r>
            <a:r>
              <a:rPr lang="pl-PL" dirty="0" smtClean="0"/>
              <a:t>osób                </a:t>
            </a:r>
            <a:r>
              <a:rPr lang="pl-PL" dirty="0"/>
              <a:t>z Macedonii Północnej, 4 osób z Madery z Portugalii, 3 osób z Turcji i 10 osób </a:t>
            </a:r>
            <a:r>
              <a:rPr lang="pl-PL" dirty="0" smtClean="0"/>
              <a:t>               z </a:t>
            </a:r>
            <a:r>
              <a:rPr lang="pl-PL" dirty="0"/>
              <a:t>Polski. Ponadto w czasie spotkań projektowych wzięło udział 12 osób z Litwy. Program spotkania w Polsce obejmował: Pracę w terenie - zbieranie danych na temat typowej roślinności w województwie lubelskim, w tym Parku roślinnym w Kozłówce oraz Nałęczowie.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055302" y="1359421"/>
            <a:ext cx="983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WDRAŻANIE PROJEKTU – DZIAŁANIE W ZAKRESIE KSZTAŁCENIA, NAUCZANIA I UCZENIA SIĘ – ODKRYWANIE I BADANIE BIORÓŻNORODNOŚCI ROŚLINNEJ POLSKI – 24 – 26.09.2024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744" y="0"/>
            <a:ext cx="9144000" cy="685800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744" y="0"/>
            <a:ext cx="9144000" cy="685800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488" y="0"/>
            <a:ext cx="9144000" cy="6858000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48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27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25" y="98331"/>
            <a:ext cx="2835479" cy="5904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513" y="4663365"/>
            <a:ext cx="1839538" cy="2194635"/>
          </a:xfrm>
          <a:prstGeom prst="rect">
            <a:avLst/>
          </a:prstGeom>
        </p:spPr>
      </p:pic>
      <p:sp>
        <p:nvSpPr>
          <p:cNvPr id="6" name="Podtytuł 2"/>
          <p:cNvSpPr txBox="1">
            <a:spLocks/>
          </p:cNvSpPr>
          <p:nvPr/>
        </p:nvSpPr>
        <p:spPr>
          <a:xfrm>
            <a:off x="2582414" y="234150"/>
            <a:ext cx="8915399" cy="11262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PROJEKT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MŁODZIEŻOWY KLUB MIŁOŚNIKÓW ŚWIATA ROŚLIN</a:t>
            </a: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2052282" y="2319907"/>
            <a:ext cx="8915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Odkrywanie i badanie roślinności w Rezerwacie Jata w powiecie łukowskim.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055302" y="1359421"/>
            <a:ext cx="983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WDRAŻANIE PROJEKTU – DZIAŁANIE W ZAKRESIE KSZTAŁCENIA, NAUCZANIA I UCZENIA SIĘ – ODKRYWANIE I BADANIE BIORÓŻNORODNOŚCI ROŚLINNEJ POLSKI – 24 – 26.09.2024</a:t>
            </a:r>
            <a:endParaRPr lang="pl-PL" dirty="0"/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9408" y="0"/>
            <a:ext cx="9144000" cy="6858000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9408" y="0"/>
            <a:ext cx="9144000" cy="6858000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704" y="0"/>
            <a:ext cx="9144000" cy="6858000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112" y="0"/>
            <a:ext cx="9144000" cy="6858000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70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31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25" y="98331"/>
            <a:ext cx="2835479" cy="5904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513" y="4663365"/>
            <a:ext cx="1839538" cy="2194635"/>
          </a:xfrm>
          <a:prstGeom prst="rect">
            <a:avLst/>
          </a:prstGeom>
        </p:spPr>
      </p:pic>
      <p:sp>
        <p:nvSpPr>
          <p:cNvPr id="6" name="Podtytuł 2"/>
          <p:cNvSpPr txBox="1">
            <a:spLocks/>
          </p:cNvSpPr>
          <p:nvPr/>
        </p:nvSpPr>
        <p:spPr>
          <a:xfrm>
            <a:off x="2582414" y="234150"/>
            <a:ext cx="8915399" cy="11262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PROJEKT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MŁODZIEŻOWY KLUB MIŁOŚNIKÓW ŚWIATA ROŚLIN</a:t>
            </a: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2052282" y="2319907"/>
            <a:ext cx="8915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Warsztaty cyfrowe, językowe oraz integracyjne. Wieczór kultur.  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055302" y="1359421"/>
            <a:ext cx="983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WDRAŻANIE PROJEKTU – DZIAŁANIE W ZAKRESIE KSZTAŁCENIA, NAUCZANIA I UCZENIA SIĘ – ODKRYWANIE I BADANIE BIORÓŻNORODNOŚCI ROŚLINNEJ POLSKI – 24 – 26.09.2024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38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25" y="98331"/>
            <a:ext cx="2835479" cy="5904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513" y="4663365"/>
            <a:ext cx="1839538" cy="2194635"/>
          </a:xfrm>
          <a:prstGeom prst="rect">
            <a:avLst/>
          </a:prstGeom>
        </p:spPr>
      </p:pic>
      <p:sp>
        <p:nvSpPr>
          <p:cNvPr id="6" name="Podtytuł 2"/>
          <p:cNvSpPr txBox="1">
            <a:spLocks/>
          </p:cNvSpPr>
          <p:nvPr/>
        </p:nvSpPr>
        <p:spPr>
          <a:xfrm>
            <a:off x="2582414" y="234150"/>
            <a:ext cx="8915399" cy="11262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PROJEKT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MŁODZIEŻOWY KLUB MIŁOŚNIKÓW ŚWIATA ROŚLIN</a:t>
            </a: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3120703" y="2307868"/>
            <a:ext cx="8841997" cy="4375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400"/>
              </a:lnSpc>
            </a:pPr>
            <a:r>
              <a:rPr lang="pl-PL" dirty="0"/>
              <a:t>Działanie polegało na zorganizowaniu międzynarodowego spotkania </a:t>
            </a:r>
            <a:r>
              <a:rPr lang="pl-PL" dirty="0" smtClean="0"/>
              <a:t>             w </a:t>
            </a:r>
            <a:r>
              <a:rPr lang="pl-PL" dirty="0"/>
              <a:t>Portugalii na Maderze w zakresie kształcenia, nauczania i uczenia się </a:t>
            </a:r>
            <a:r>
              <a:rPr lang="pl-PL" dirty="0" smtClean="0"/>
              <a:t>                  w </a:t>
            </a:r>
            <a:r>
              <a:rPr lang="pl-PL" dirty="0"/>
              <a:t>obszarze przyrodniczym. Spotkanie trwało 3 dni, z udziałem 4 osób </a:t>
            </a:r>
            <a:r>
              <a:rPr lang="pl-PL" dirty="0" smtClean="0"/>
              <a:t>                          z </a:t>
            </a:r>
            <a:r>
              <a:rPr lang="pl-PL" dirty="0"/>
              <a:t>Macedonii Północnej, 4 osób z Turcji, 3 osób z Polski i 10 osób z Madery </a:t>
            </a:r>
            <a:r>
              <a:rPr lang="pl-PL" dirty="0" smtClean="0"/>
              <a:t>                    z </a:t>
            </a:r>
            <a:r>
              <a:rPr lang="pl-PL" dirty="0"/>
              <a:t>Portugalii. Program spotkania na Maderze w Portugalii obejmował: Pracę </a:t>
            </a:r>
            <a:r>
              <a:rPr lang="pl-PL" dirty="0" smtClean="0"/>
              <a:t>             w </a:t>
            </a:r>
            <a:r>
              <a:rPr lang="pl-PL" dirty="0"/>
              <a:t>terenie - zbieranie danych na temat bujnie kwitnących kwiatów oraz życia krzewów i drzew egzotycznych, wszechobecnych </a:t>
            </a:r>
            <a:r>
              <a:rPr lang="pl-PL" dirty="0" err="1"/>
              <a:t>jacarandów</a:t>
            </a:r>
            <a:r>
              <a:rPr lang="pl-PL" dirty="0"/>
              <a:t>, mimoz, eukaliptusów, sosen, szeregu różnych subtropikalnych roślin oraz lasów wawrzynowych (</a:t>
            </a:r>
            <a:r>
              <a:rPr lang="pl-PL" dirty="0" err="1"/>
              <a:t>Laurissilva</a:t>
            </a:r>
            <a:r>
              <a:rPr lang="pl-PL" dirty="0"/>
              <a:t>); Odkrywanie i badanie pod kątem ekologicznym </a:t>
            </a:r>
            <a:r>
              <a:rPr lang="pl-PL" dirty="0" smtClean="0"/>
              <a:t> i </a:t>
            </a:r>
            <a:r>
              <a:rPr lang="pl-PL" dirty="0"/>
              <a:t>biologicznym populacji wybranych gatunków roślin. Ochrona i zarządzanie zasobami przyrody. Metody badań roślinności. Wpływ roślin na Maderze na życie człowieka. Populacje roślinne i ich wpływ na środowisko. Ochrona </a:t>
            </a:r>
            <a:r>
              <a:rPr lang="pl-PL" dirty="0" smtClean="0"/>
              <a:t>          i </a:t>
            </a:r>
            <a:r>
              <a:rPr lang="pl-PL" dirty="0"/>
              <a:t>zarządzanie zasobami przyrody. Tworzenie publikacji projektowej do wykorzystania edukacyjnego oraz dla mediów.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055302" y="1359421"/>
            <a:ext cx="983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WDRAŻANIE PROJEKTU – DZIAŁANIE W ZAKRESIE KSZTAŁCENIA, NAUCZANIA I UCZENIA SIĘ – ODKRYWANIE I BADANIE BIORÓŻNORODNOŚCI ROŚLINNEJ MADERY – </a:t>
            </a:r>
            <a:r>
              <a:rPr lang="pl-PL" b="1" dirty="0" smtClean="0"/>
              <a:t>15–17.10.2024</a:t>
            </a:r>
            <a:endParaRPr lang="pl-PL" dirty="0"/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049" y="2331720"/>
            <a:ext cx="10058400" cy="4526280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049" y="2331720"/>
            <a:ext cx="10058400" cy="452628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5900" y="0"/>
            <a:ext cx="3086100" cy="6858000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0"/>
            <a:ext cx="3086100" cy="6858000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700" y="0"/>
            <a:ext cx="3086100" cy="6858000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616" y="0"/>
            <a:ext cx="3086100" cy="6858000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0175" y="0"/>
            <a:ext cx="3086100" cy="6858000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0"/>
            <a:ext cx="3086100" cy="6858000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425" y="0"/>
            <a:ext cx="3086100" cy="6858000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616" y="0"/>
            <a:ext cx="3086100" cy="6858000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93" y="-1"/>
            <a:ext cx="12210644" cy="5494790"/>
          </a:xfrm>
          <a:prstGeom prst="rect">
            <a:avLst/>
          </a:prstGeom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3085"/>
            <a:ext cx="12176275" cy="5479323"/>
          </a:xfrm>
          <a:prstGeom prst="rect">
            <a:avLst/>
          </a:prstGeom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866" y="0"/>
            <a:ext cx="12216141" cy="6879214"/>
          </a:xfrm>
          <a:prstGeom prst="rect">
            <a:avLst/>
          </a:prstGeom>
        </p:spPr>
      </p:pic>
      <p:pic>
        <p:nvPicPr>
          <p:cNvPr id="34" name="Obraz 33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648" y="-2"/>
            <a:ext cx="9164627" cy="6873470"/>
          </a:xfrm>
          <a:prstGeom prst="rect">
            <a:avLst/>
          </a:prstGeom>
        </p:spPr>
      </p:pic>
      <p:pic>
        <p:nvPicPr>
          <p:cNvPr id="35" name="Obraz 34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908" y="-5748"/>
            <a:ext cx="9157808" cy="6868356"/>
          </a:xfrm>
          <a:prstGeom prst="rect">
            <a:avLst/>
          </a:prstGeom>
        </p:spPr>
      </p:pic>
      <p:pic>
        <p:nvPicPr>
          <p:cNvPr id="37" name="Obraz 36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484" y="-1"/>
            <a:ext cx="9151183" cy="6863387"/>
          </a:xfrm>
          <a:prstGeom prst="rect">
            <a:avLst/>
          </a:prstGeom>
        </p:spPr>
      </p:pic>
      <p:pic>
        <p:nvPicPr>
          <p:cNvPr id="38" name="Obraz 37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533" y="0"/>
            <a:ext cx="12265258" cy="6907164"/>
          </a:xfrm>
          <a:prstGeom prst="rect">
            <a:avLst/>
          </a:prstGeom>
        </p:spPr>
      </p:pic>
      <p:pic>
        <p:nvPicPr>
          <p:cNvPr id="39" name="Obraz 3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088" y="1375990"/>
            <a:ext cx="12253088" cy="551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89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25" y="98331"/>
            <a:ext cx="2835479" cy="5904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513" y="4663365"/>
            <a:ext cx="1839538" cy="219463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07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25" y="98331"/>
            <a:ext cx="2835479" cy="5904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513" y="4663365"/>
            <a:ext cx="1839538" cy="2194635"/>
          </a:xfrm>
          <a:prstGeom prst="rect">
            <a:avLst/>
          </a:prstGeom>
        </p:spPr>
      </p:pic>
      <p:sp>
        <p:nvSpPr>
          <p:cNvPr id="6" name="Podtytuł 2"/>
          <p:cNvSpPr txBox="1">
            <a:spLocks/>
          </p:cNvSpPr>
          <p:nvPr/>
        </p:nvSpPr>
        <p:spPr>
          <a:xfrm>
            <a:off x="2582414" y="234150"/>
            <a:ext cx="8915399" cy="11262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PROJEKT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MŁODZIEŻOWY KLUB MIŁOŚNIKÓW ŚWIATA ROŚLIN</a:t>
            </a: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2198" y="0"/>
            <a:ext cx="9144000" cy="68580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2198" y="0"/>
            <a:ext cx="9144000" cy="685800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3802" y="0"/>
            <a:ext cx="9144000" cy="6858000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82" y="0"/>
            <a:ext cx="9153320" cy="4118994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173" y="1484078"/>
            <a:ext cx="9169629" cy="4126333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9908" y="0"/>
            <a:ext cx="9246157" cy="6858000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2051" y="-1"/>
            <a:ext cx="9261871" cy="694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31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25" y="98331"/>
            <a:ext cx="2835479" cy="5904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513" y="4663365"/>
            <a:ext cx="1839538" cy="2194635"/>
          </a:xfrm>
          <a:prstGeom prst="rect">
            <a:avLst/>
          </a:prstGeom>
        </p:spPr>
      </p:pic>
      <p:sp>
        <p:nvSpPr>
          <p:cNvPr id="6" name="Podtytuł 2"/>
          <p:cNvSpPr txBox="1">
            <a:spLocks/>
          </p:cNvSpPr>
          <p:nvPr/>
        </p:nvSpPr>
        <p:spPr>
          <a:xfrm>
            <a:off x="2582414" y="234150"/>
            <a:ext cx="8915399" cy="11262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PROJEKT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MŁODZIEŻOWY KLUB MIŁOŚNIKÓW ŚWIATA ROŚLIN</a:t>
            </a: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3461047" y="2307868"/>
            <a:ext cx="8426403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dirty="0"/>
              <a:t>Na terenie organizacji z Macedonii Północnej w </a:t>
            </a:r>
            <a:r>
              <a:rPr lang="pl-PL" dirty="0" err="1"/>
              <a:t>Ohrid</a:t>
            </a:r>
            <a:r>
              <a:rPr lang="pl-PL" dirty="0"/>
              <a:t> odbyło się międzynarodowe, dwudniowe projektowe spotkanie. Trwało 2 dni</a:t>
            </a:r>
            <a:r>
              <a:rPr lang="pl-PL" dirty="0" smtClean="0"/>
              <a:t>,                        </a:t>
            </a:r>
            <a:r>
              <a:rPr lang="pl-PL" dirty="0"/>
              <a:t>z udziałem 3 osób z Litwy, 2 osób z Turcji, 2 osób z Polski, 2 osób z Madery </a:t>
            </a:r>
            <a:r>
              <a:rPr lang="pl-PL" dirty="0" smtClean="0"/>
              <a:t>  z Portugalii </a:t>
            </a:r>
            <a:r>
              <a:rPr lang="pl-PL" dirty="0"/>
              <a:t>i 10 osób z Macedonii Północnej. Program spotkania w </a:t>
            </a:r>
            <a:r>
              <a:rPr lang="pl-PL" dirty="0" err="1"/>
              <a:t>Ohrid</a:t>
            </a:r>
            <a:r>
              <a:rPr lang="pl-PL" dirty="0"/>
              <a:t> </a:t>
            </a:r>
            <a:r>
              <a:rPr lang="pl-PL" dirty="0" smtClean="0"/>
              <a:t> w </a:t>
            </a:r>
            <a:r>
              <a:rPr lang="pl-PL" dirty="0"/>
              <a:t>Macedonii Północnej obejmował pracę w terenie – </a:t>
            </a:r>
            <a:r>
              <a:rPr lang="pl-PL" dirty="0" smtClean="0"/>
              <a:t>odkrywanie              </a:t>
            </a:r>
            <a:r>
              <a:rPr lang="pl-PL" dirty="0"/>
              <a:t>i badanie roślinności Macedonii Północnej i jej znaczenia dla życia człowieka; Degradacja środowiska naturalnego roślin; Ewaluacja projektu; Rezultaty projektów mobilności, ich upowszechnianie i wykorzystanie skutecznego zarządzania</a:t>
            </a:r>
            <a:r>
              <a:rPr lang="pl-PL" sz="1600" dirty="0" smtClean="0"/>
              <a:t>. </a:t>
            </a:r>
            <a:endParaRPr lang="pl-PL" sz="16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830510" y="1359421"/>
            <a:ext cx="11241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ZARZĄDZANIE </a:t>
            </a:r>
            <a:r>
              <a:rPr lang="pl-PL" b="1" dirty="0" smtClean="0"/>
              <a:t>PROJEKTEM</a:t>
            </a:r>
          </a:p>
          <a:p>
            <a:pPr algn="ctr"/>
            <a:r>
              <a:rPr lang="pl-PL" b="1" dirty="0" smtClean="0"/>
              <a:t>MIĘDZYNARODOWE </a:t>
            </a:r>
            <a:r>
              <a:rPr lang="pl-PL" b="1" dirty="0"/>
              <a:t>SPOTKANIE PROJEKTOWE </a:t>
            </a:r>
            <a:r>
              <a:rPr lang="pl-PL" b="1" dirty="0" smtClean="0"/>
              <a:t>W OHRID </a:t>
            </a:r>
            <a:r>
              <a:rPr lang="pl-PL" b="1" dirty="0"/>
              <a:t>W MACEDONII PÓŁNOCNEJ – 12–13.01.2025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82558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25" y="98331"/>
            <a:ext cx="2835479" cy="5904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513" y="4663365"/>
            <a:ext cx="1839538" cy="2194635"/>
          </a:xfrm>
          <a:prstGeom prst="rect">
            <a:avLst/>
          </a:prstGeom>
        </p:spPr>
      </p:pic>
      <p:sp>
        <p:nvSpPr>
          <p:cNvPr id="6" name="Podtytuł 2"/>
          <p:cNvSpPr txBox="1">
            <a:spLocks/>
          </p:cNvSpPr>
          <p:nvPr/>
        </p:nvSpPr>
        <p:spPr>
          <a:xfrm>
            <a:off x="2582414" y="234150"/>
            <a:ext cx="8915399" cy="11262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PROJEKT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MŁODZIEŻOWY KLUB MIŁOŚNIKÓW ŚWIATA ROŚLIN</a:t>
            </a: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2055302" y="1359421"/>
            <a:ext cx="983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WDRAŻANIE PROJEKTU – DZIAŁANIE W ZAKRESIE KSZTAŁCENIA, NAUCZANIA I UCZENIA SIĘ – ODKRYWANIE I BADANIE BIORÓŻNORODNOŚCI ROŚLINNEJ POLSKI – 24 – 26.09.2024</a:t>
            </a:r>
            <a:endParaRPr lang="pl-PL" dirty="0"/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6240" y="-5280"/>
            <a:ext cx="9144000" cy="6858000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4399" y="0"/>
            <a:ext cx="9144000" cy="68580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4399" y="-5280"/>
            <a:ext cx="9144000" cy="6858000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851" y="5280"/>
            <a:ext cx="5143500" cy="6858000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784" y="2640"/>
            <a:ext cx="5143500" cy="6858000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346" y="-10560"/>
            <a:ext cx="9144000" cy="6858000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4399" y="2640"/>
            <a:ext cx="9144000" cy="6858000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2255" y="-3960"/>
            <a:ext cx="9149091" cy="6858000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9308" y="9240"/>
            <a:ext cx="9149091" cy="6858000"/>
          </a:xfrm>
          <a:prstGeom prst="rect">
            <a:avLst/>
          </a:prstGeom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785" y="-1"/>
            <a:ext cx="9172482" cy="6892877"/>
          </a:xfrm>
          <a:prstGeom prst="rect">
            <a:avLst/>
          </a:prstGeom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0060" y="-1"/>
            <a:ext cx="9166193" cy="6870819"/>
          </a:xfrm>
          <a:prstGeom prst="rect">
            <a:avLst/>
          </a:prstGeom>
        </p:spPr>
      </p:pic>
      <p:pic>
        <p:nvPicPr>
          <p:cNvPr id="33" name="Obraz 32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179" y="-3961"/>
            <a:ext cx="9201061" cy="690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82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25" y="98331"/>
            <a:ext cx="2835479" cy="5904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513" y="4663365"/>
            <a:ext cx="1839538" cy="2194635"/>
          </a:xfrm>
          <a:prstGeom prst="rect">
            <a:avLst/>
          </a:prstGeom>
        </p:spPr>
      </p:pic>
      <p:sp>
        <p:nvSpPr>
          <p:cNvPr id="6" name="Podtytuł 2"/>
          <p:cNvSpPr txBox="1">
            <a:spLocks/>
          </p:cNvSpPr>
          <p:nvPr/>
        </p:nvSpPr>
        <p:spPr>
          <a:xfrm>
            <a:off x="2582414" y="234150"/>
            <a:ext cx="8915399" cy="11262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PROJEKT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MŁODZIEŻOWY KLUB MIŁOŚNIKÓW ŚWIATA ROŚLIN</a:t>
            </a: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2055302" y="1359421"/>
            <a:ext cx="983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WDRAŻANIE PROJEKTU</a:t>
            </a:r>
          </a:p>
          <a:p>
            <a:pPr algn="ctr"/>
            <a:r>
              <a:rPr lang="pl-PL" b="1" dirty="0"/>
              <a:t>KONKURS PLASTYCZNO – CYFROWY „MOJA ZIELONA PRZYRODA”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3120704" y="2307868"/>
            <a:ext cx="889233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dirty="0"/>
              <a:t>Ideą konkursu „Moja zielona przyroda” była promocja roślinności terenów objętych projektem, upowszechnianie wiedzy o roślinach występujących na obszarach objętych projektem, promowanie zamiłowania do </a:t>
            </a:r>
            <a:r>
              <a:rPr lang="pl-PL" dirty="0" smtClean="0"/>
              <a:t>przyrody                       </a:t>
            </a:r>
            <a:r>
              <a:rPr lang="pl-PL" dirty="0"/>
              <a:t>i przyjmowania pozytywnych postaw i </a:t>
            </a:r>
            <a:r>
              <a:rPr lang="pl-PL" dirty="0" err="1"/>
              <a:t>zachowań</a:t>
            </a:r>
            <a:r>
              <a:rPr lang="pl-PL" dirty="0"/>
              <a:t> przyrodniczych. To także możliwość poszerzenia kompetencji cyfrowych przez młodych ludzi. Zadaniem uczestników konkursu było przygotowanie innowacyjnych i kreatywnych prac plastycznych, wykonanych techniką cyfrową, poświęconych w/w tematyce. Młodzież organizacji partnerskich opracowała wspólnie regulamin konkursu</a:t>
            </a:r>
            <a:r>
              <a:rPr lang="pl-PL" dirty="0" smtClean="0"/>
              <a:t>,  </a:t>
            </a:r>
            <a:r>
              <a:rPr lang="pl-PL" dirty="0"/>
              <a:t>w tym zasady uczestnictwa oraz plakat konkursowy, zaprojektowany narzędziami internetowymi i informatycznymi typu. </a:t>
            </a:r>
          </a:p>
        </p:txBody>
      </p:sp>
    </p:spTree>
    <p:extLst>
      <p:ext uri="{BB962C8B-B14F-4D97-AF65-F5344CB8AC3E}">
        <p14:creationId xmlns:p14="http://schemas.microsoft.com/office/powerpoint/2010/main" val="727987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25" y="98331"/>
            <a:ext cx="2835479" cy="5904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513" y="4663365"/>
            <a:ext cx="1839538" cy="2194635"/>
          </a:xfrm>
          <a:prstGeom prst="rect">
            <a:avLst/>
          </a:prstGeom>
        </p:spPr>
      </p:pic>
      <p:sp>
        <p:nvSpPr>
          <p:cNvPr id="6" name="Podtytuł 2"/>
          <p:cNvSpPr txBox="1">
            <a:spLocks/>
          </p:cNvSpPr>
          <p:nvPr/>
        </p:nvSpPr>
        <p:spPr>
          <a:xfrm>
            <a:off x="2582414" y="234150"/>
            <a:ext cx="8915399" cy="11262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PROJEKT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MŁODZIEŻOWY KLUB MIŁOŚNIKÓW ŚWIATA ROŚLIN</a:t>
            </a: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777155" y="2135241"/>
            <a:ext cx="8915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Plakat konkursowy</a:t>
            </a:r>
            <a:endParaRPr lang="pl-PL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055302" y="1359421"/>
            <a:ext cx="983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WDRAŻANIE PROJEKTU</a:t>
            </a:r>
          </a:p>
          <a:p>
            <a:pPr algn="ctr"/>
            <a:r>
              <a:rPr lang="pl-PL" b="1" dirty="0"/>
              <a:t>KONKURS PLASTYCZNO – CYFROWY „MOJA ZIELONA PRZYRODA”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0228" y="1015852"/>
            <a:ext cx="8147585" cy="576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06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25" y="98331"/>
            <a:ext cx="2835479" cy="5904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513" y="4663365"/>
            <a:ext cx="1839538" cy="2194635"/>
          </a:xfrm>
          <a:prstGeom prst="rect">
            <a:avLst/>
          </a:prstGeom>
        </p:spPr>
      </p:pic>
      <p:sp>
        <p:nvSpPr>
          <p:cNvPr id="6" name="Podtytuł 2"/>
          <p:cNvSpPr txBox="1">
            <a:spLocks/>
          </p:cNvSpPr>
          <p:nvPr/>
        </p:nvSpPr>
        <p:spPr>
          <a:xfrm>
            <a:off x="2582414" y="234150"/>
            <a:ext cx="8915399" cy="11262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PROJEKT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MŁODZIEŻOWY KLUB MIŁOŚNIKÓW ŚWIATA ROŚLIN</a:t>
            </a: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777155" y="2135241"/>
            <a:ext cx="8915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Prace konkursowe</a:t>
            </a:r>
            <a:endParaRPr lang="pl-PL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055302" y="1359421"/>
            <a:ext cx="983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WDRAŻANIE PROJEKTU</a:t>
            </a:r>
          </a:p>
          <a:p>
            <a:pPr algn="ctr"/>
            <a:r>
              <a:rPr lang="pl-PL" b="1" dirty="0"/>
              <a:t>KONKURS PLASTYCZNO – CYFROWY „MOJA ZIELONA PRZYRODA”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4605" y="0"/>
            <a:ext cx="4847949" cy="68580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704" y="503340"/>
            <a:ext cx="8811237" cy="62287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761" y="0"/>
            <a:ext cx="4851004" cy="68580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113" y="0"/>
            <a:ext cx="4847949" cy="68580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7288" y="0"/>
            <a:ext cx="4847949" cy="68580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976" y="10424"/>
            <a:ext cx="4847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0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25" y="98331"/>
            <a:ext cx="2835479" cy="5904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513" y="4663365"/>
            <a:ext cx="1839538" cy="2194635"/>
          </a:xfrm>
          <a:prstGeom prst="rect">
            <a:avLst/>
          </a:prstGeom>
        </p:spPr>
      </p:pic>
      <p:sp>
        <p:nvSpPr>
          <p:cNvPr id="6" name="Podtytuł 2"/>
          <p:cNvSpPr txBox="1">
            <a:spLocks/>
          </p:cNvSpPr>
          <p:nvPr/>
        </p:nvSpPr>
        <p:spPr>
          <a:xfrm>
            <a:off x="2582414" y="234150"/>
            <a:ext cx="8915399" cy="11262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PROJEKT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MŁODZIEŻOWY KLUB MIŁOŚNIKÓW ŚWIATA ROŚLIN</a:t>
            </a: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2052282" y="1737896"/>
            <a:ext cx="9832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MINI PALMIARNIE      OGRODY PRZYSZKOLNE</a:t>
            </a:r>
            <a:endParaRPr lang="pl-PL" b="1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3884103" y="2854024"/>
            <a:ext cx="67279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/>
              <a:t>Miejsca do uprawy roślin z regionów, objętych projektem. U każdego z Partnerów projektu powstał ogród roślin lub mini palmiarnia w celach edukacyjnych – badawczym i poznawczym.</a:t>
            </a:r>
          </a:p>
        </p:txBody>
      </p:sp>
    </p:spTree>
    <p:extLst>
      <p:ext uri="{BB962C8B-B14F-4D97-AF65-F5344CB8AC3E}">
        <p14:creationId xmlns:p14="http://schemas.microsoft.com/office/powerpoint/2010/main" val="3640461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25" y="98331"/>
            <a:ext cx="2835479" cy="5904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513" y="4663365"/>
            <a:ext cx="1839538" cy="2194635"/>
          </a:xfrm>
          <a:prstGeom prst="rect">
            <a:avLst/>
          </a:prstGeom>
        </p:spPr>
      </p:pic>
      <p:sp>
        <p:nvSpPr>
          <p:cNvPr id="6" name="Podtytuł 2"/>
          <p:cNvSpPr txBox="1">
            <a:spLocks/>
          </p:cNvSpPr>
          <p:nvPr/>
        </p:nvSpPr>
        <p:spPr>
          <a:xfrm>
            <a:off x="2582414" y="234150"/>
            <a:ext cx="8915399" cy="11262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PROJEKT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MŁODZIEŻOWY KLUB MIŁOŚNIKÓW ŚWIATA ROŚLIN</a:t>
            </a: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132513" y="1496252"/>
            <a:ext cx="1097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MINI PALMIARNIA W BUDYNKU SZKOŁY PODSTAWOWEJ IM. HENRYKA SIENKIEWICZA W SZYSZKACH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763" y="0"/>
            <a:ext cx="5143500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704" y="0"/>
            <a:ext cx="5143500" cy="68580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16513" y="857250"/>
            <a:ext cx="6858000" cy="51435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704" y="0"/>
            <a:ext cx="5005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25" y="98331"/>
            <a:ext cx="2835479" cy="5904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513" y="4663365"/>
            <a:ext cx="1839538" cy="2194635"/>
          </a:xfrm>
          <a:prstGeom prst="rect">
            <a:avLst/>
          </a:prstGeom>
        </p:spPr>
      </p:pic>
      <p:sp>
        <p:nvSpPr>
          <p:cNvPr id="6" name="Podtytuł 2"/>
          <p:cNvSpPr txBox="1">
            <a:spLocks/>
          </p:cNvSpPr>
          <p:nvPr/>
        </p:nvSpPr>
        <p:spPr>
          <a:xfrm>
            <a:off x="2582414" y="234150"/>
            <a:ext cx="8915399" cy="11262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PROJEKT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MŁODZIEŻOWY KLUB MIŁOŚNIKÓW ŚWIATA ROŚLIN</a:t>
            </a: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937857" y="1496252"/>
            <a:ext cx="1017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OGRÓD PRZYSZKOLNY KAZLU RUDA MUN. GIMNAZJUM PLUTISKES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704" y="0"/>
            <a:ext cx="9144000" cy="68580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759" y="0"/>
            <a:ext cx="5143500" cy="685800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704" y="0"/>
            <a:ext cx="5143500" cy="685800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5989" y="0"/>
            <a:ext cx="5143500" cy="685800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704" y="0"/>
            <a:ext cx="9177993" cy="6858000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70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51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25" y="98331"/>
            <a:ext cx="2835479" cy="5904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513" y="4663365"/>
            <a:ext cx="1839538" cy="2194635"/>
          </a:xfrm>
          <a:prstGeom prst="rect">
            <a:avLst/>
          </a:prstGeom>
        </p:spPr>
      </p:pic>
      <p:sp>
        <p:nvSpPr>
          <p:cNvPr id="6" name="Podtytuł 2"/>
          <p:cNvSpPr txBox="1">
            <a:spLocks/>
          </p:cNvSpPr>
          <p:nvPr/>
        </p:nvSpPr>
        <p:spPr>
          <a:xfrm>
            <a:off x="2582414" y="234150"/>
            <a:ext cx="8915399" cy="11262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PROJEKT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MŁODZIEŻOWY KLUB MIŁOŚNIKÓW ŚWIATA ROŚLIN</a:t>
            </a: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132513" y="1496252"/>
            <a:ext cx="1097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OGRÓD PRZYSZKOLNY NAMIK KARAMANCI FEN LISESI 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48886" y="857250"/>
            <a:ext cx="6858000" cy="51435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10181" y="857250"/>
            <a:ext cx="6858000" cy="514350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2880" y="0"/>
            <a:ext cx="9144000" cy="6858000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8352" y="0"/>
            <a:ext cx="5143500" cy="6858000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79119" y="857250"/>
            <a:ext cx="6858000" cy="5143500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89083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95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25" y="98331"/>
            <a:ext cx="2835479" cy="5904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513" y="4663365"/>
            <a:ext cx="1839538" cy="219463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37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25" y="98331"/>
            <a:ext cx="2835479" cy="5904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13" y="4663365"/>
            <a:ext cx="1839538" cy="2194635"/>
          </a:xfrm>
          <a:prstGeom prst="rect">
            <a:avLst/>
          </a:prstGeom>
        </p:spPr>
      </p:pic>
      <p:sp>
        <p:nvSpPr>
          <p:cNvPr id="6" name="Podtytuł 2"/>
          <p:cNvSpPr txBox="1">
            <a:spLocks/>
          </p:cNvSpPr>
          <p:nvPr/>
        </p:nvSpPr>
        <p:spPr>
          <a:xfrm>
            <a:off x="2582414" y="234150"/>
            <a:ext cx="8915399" cy="11262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PROJEKT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MŁODZIEŻOWY KLUB MIŁOŚNIKÓW ŚWIATA ROŚLIN</a:t>
            </a: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319019" y="6116949"/>
            <a:ext cx="8735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Fundacja Międzynarodowej Integracji Gospodarczej i Kulturalno-Turystycznej – Polska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823" y="1496252"/>
            <a:ext cx="4282580" cy="428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65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25" y="98331"/>
            <a:ext cx="2835479" cy="5904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513" y="4663365"/>
            <a:ext cx="1839538" cy="2194635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12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14" y="98331"/>
            <a:ext cx="2835479" cy="5904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513" y="4663365"/>
            <a:ext cx="1839538" cy="2194635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59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25" y="98331"/>
            <a:ext cx="2835479" cy="5904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513" y="4663365"/>
            <a:ext cx="1839538" cy="2194635"/>
          </a:xfrm>
          <a:prstGeom prst="rect">
            <a:avLst/>
          </a:prstGeom>
        </p:spPr>
      </p:pic>
      <p:sp>
        <p:nvSpPr>
          <p:cNvPr id="6" name="Podtytuł 2"/>
          <p:cNvSpPr txBox="1">
            <a:spLocks/>
          </p:cNvSpPr>
          <p:nvPr/>
        </p:nvSpPr>
        <p:spPr>
          <a:xfrm>
            <a:off x="2582414" y="234150"/>
            <a:ext cx="8915399" cy="11262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b="1" dirty="0" smtClean="0"/>
              <a:t>PROJEKT</a:t>
            </a:r>
          </a:p>
          <a:p>
            <a:pPr marL="0" indent="0" algn="ctr">
              <a:buNone/>
            </a:pPr>
            <a:r>
              <a:rPr lang="pl-PL" sz="2400" b="1" dirty="0" smtClean="0"/>
              <a:t>MŁODZIEŻOWY KLUB MIŁOŚNIKÓW ŚWIATA ROŚLIN</a:t>
            </a:r>
            <a:endParaRPr lang="pl-PL" sz="2400" dirty="0" smtClean="0"/>
          </a:p>
          <a:p>
            <a:pPr algn="ctr"/>
            <a:endParaRPr lang="pl-PL" dirty="0"/>
          </a:p>
        </p:txBody>
      </p:sp>
      <p:sp>
        <p:nvSpPr>
          <p:cNvPr id="2" name="pole tekstowe 1"/>
          <p:cNvSpPr txBox="1"/>
          <p:nvPr/>
        </p:nvSpPr>
        <p:spPr>
          <a:xfrm>
            <a:off x="3276601" y="1225689"/>
            <a:ext cx="822121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Główne cele projektu</a:t>
            </a:r>
            <a:r>
              <a:rPr lang="pl-PL" b="1" dirty="0" smtClean="0"/>
              <a:t>:</a:t>
            </a:r>
          </a:p>
          <a:p>
            <a:endParaRPr lang="pl-PL" dirty="0"/>
          </a:p>
          <a:p>
            <a:pPr marL="342900" lvl="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pl-PL" dirty="0"/>
              <a:t>Poznawanie i badanie wybranych typów zbiorowisk roślinnych oraz gatunków dla nich charakterystycznych wybranych obszarów, w tym roślin zielnych, krzewów i drzew stanowiących naturalne składniki flory. </a:t>
            </a:r>
          </a:p>
          <a:p>
            <a:pPr marL="342900" lvl="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pl-PL" dirty="0"/>
              <a:t>Prowadzenie obserwacji i badań środowiska naturalnego roślin i ich wpływu na życie człowieka.  </a:t>
            </a:r>
          </a:p>
          <a:p>
            <a:pPr marL="342900" lvl="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pl-PL" dirty="0"/>
              <a:t>Budowanie wśród młodych ludzi więzi emocjonalnych z pięknem otaczającej nas przyrody.  </a:t>
            </a:r>
          </a:p>
          <a:p>
            <a:pPr marL="342900" lvl="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pl-PL" dirty="0"/>
              <a:t>Zapoznanie się z problemami, związanymi z ochroną niektórych rzadkich i zagrożonych gatunków roślin. </a:t>
            </a:r>
          </a:p>
          <a:p>
            <a:pPr marL="342900" lvl="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pl-PL" dirty="0"/>
              <a:t>Budowanie międzynarodowego partnerstwa w zakresie ochrony środowiska roślin. </a:t>
            </a:r>
          </a:p>
          <a:p>
            <a:pPr marL="342900" lvl="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pl-PL" dirty="0"/>
              <a:t>Rozwój potencjału cyfrowego młodych ludzi. </a:t>
            </a:r>
          </a:p>
          <a:p>
            <a:pPr marL="342900" lvl="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pl-PL" dirty="0"/>
              <a:t>Rozwój umiejętności oraz europejskich kluczowych </a:t>
            </a:r>
            <a:r>
              <a:rPr lang="pl-PL" dirty="0" smtClean="0"/>
              <a:t>kompetencji                 u młodych </a:t>
            </a:r>
            <a:r>
              <a:rPr lang="pl-PL" dirty="0"/>
              <a:t>ludzi, zwłaszcza u młodzieży z mniejszymi szansami. </a:t>
            </a:r>
          </a:p>
          <a:p>
            <a:pPr marL="342900" lvl="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pl-PL" dirty="0"/>
              <a:t>Budowanie przez organizacje partnerskie sieci współpracy na poziomie lokalnym, regionalnym i międzynarodowym.</a:t>
            </a:r>
          </a:p>
          <a:p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96" y="1225689"/>
            <a:ext cx="2444255" cy="185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0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25" y="98331"/>
            <a:ext cx="2835479" cy="5904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513" y="4663365"/>
            <a:ext cx="1839538" cy="2194635"/>
          </a:xfrm>
          <a:prstGeom prst="rect">
            <a:avLst/>
          </a:prstGeom>
        </p:spPr>
      </p:pic>
      <p:sp>
        <p:nvSpPr>
          <p:cNvPr id="6" name="Podtytuł 2"/>
          <p:cNvSpPr txBox="1">
            <a:spLocks/>
          </p:cNvSpPr>
          <p:nvPr/>
        </p:nvSpPr>
        <p:spPr>
          <a:xfrm>
            <a:off x="2582414" y="234150"/>
            <a:ext cx="8915399" cy="11262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PROJEKT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MŁODZIEŻOWY KLUB MIŁOŚNIKÓW ŚWIATA ROŚLIN</a:t>
            </a: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3276600" y="1225689"/>
            <a:ext cx="8915399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700" dirty="0"/>
              <a:t>W projekcie zrealizowano szereg działań integracyjnych, poznawczych, edukacyjnych, społecznych, badawczych w tym: Wdrażanie projektu – Integracja online; Zarządzanie projektem – międzynarodowe spotkanie projektowe na Arubie; Wdrażanie projektu – kampania promocyjna – upowszechnianie rezultatów projektu – Opracowanie Atlasu flory regionów, objętych projektem – praca cyfrowa. Warsztaty graficzne, tworzenie tekstów </a:t>
            </a:r>
            <a:r>
              <a:rPr lang="pl-PL" sz="1700" dirty="0" err="1"/>
              <a:t>Canva</a:t>
            </a:r>
            <a:r>
              <a:rPr lang="pl-PL" sz="1700" dirty="0"/>
              <a:t> i </a:t>
            </a:r>
            <a:r>
              <a:rPr lang="pl-PL" sz="1700" dirty="0" err="1"/>
              <a:t>Genially</a:t>
            </a:r>
            <a:r>
              <a:rPr lang="pl-PL" sz="1700" dirty="0"/>
              <a:t>; Wdrażanie projektu – Konkurs </a:t>
            </a:r>
            <a:r>
              <a:rPr lang="pl-PL" sz="1700" dirty="0" err="1"/>
              <a:t>plastyczno</a:t>
            </a:r>
            <a:r>
              <a:rPr lang="pl-PL" sz="1700" dirty="0"/>
              <a:t> – cyfrowy „Moja zielona przyroda”; Wdrażanie projektu – tworzymy lokalne </a:t>
            </a:r>
            <a:r>
              <a:rPr lang="pl-PL" sz="1700" dirty="0" err="1"/>
              <a:t>minipalmiarnie</a:t>
            </a:r>
            <a:r>
              <a:rPr lang="pl-PL" sz="1700" dirty="0"/>
              <a:t>; Wdrażanie projektu – Działanie w zakresie kształcenia, nauczania i uczenia się –  Odkrywanie i badanie bioróżnorodności roślinnej </a:t>
            </a:r>
            <a:r>
              <a:rPr lang="pl-PL" sz="1700" dirty="0" err="1"/>
              <a:t>Antalii</a:t>
            </a:r>
            <a:r>
              <a:rPr lang="pl-PL" sz="1700" dirty="0"/>
              <a:t> – działanie online. Promocja działań projektowych, upowszechnianie rezultatów projektu; Wdrażanie projektu – Działanie w zakresie kształcenia, nauczania i uczenia się – Odkrywanie i badanie bioróżnorodności roślinnej </a:t>
            </a:r>
            <a:r>
              <a:rPr lang="pl-PL" sz="1700" dirty="0" err="1"/>
              <a:t>Kazlu</a:t>
            </a:r>
            <a:r>
              <a:rPr lang="pl-PL" sz="1700" dirty="0"/>
              <a:t> Ruda/Litwa – działanie online. Promocja działań projektowych, upowszechnianie rezultatów projektu;  Wdrażanie projektu – Działanie w zakresie kształcenia, nauczania i uczenia się – Odkrywanie i badanie bioróżnorodności roślinnej Polski; Wdrażanie projektu – Działanie w zakresie kształcenia, nauczania i uczenia się – Odkrywanie i badanie bioróżnorodności roślinnej Madery; Zarządzanie projektem – międzynarodowe spotkanie projektowe w </a:t>
            </a:r>
            <a:r>
              <a:rPr lang="pl-PL" sz="1700" dirty="0" err="1"/>
              <a:t>Ohrid</a:t>
            </a:r>
            <a:r>
              <a:rPr lang="pl-PL" sz="1700" dirty="0"/>
              <a:t> w Macedonii Północnej; Zarządzanie projektem i jego wdrażanie – dofinansowanie działań organizacji koordynującej i organizacji uczestniczących.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870" y="1273010"/>
            <a:ext cx="2813123" cy="281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39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25" y="98331"/>
            <a:ext cx="2835479" cy="5904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513" y="4663365"/>
            <a:ext cx="1839538" cy="2194635"/>
          </a:xfrm>
          <a:prstGeom prst="rect">
            <a:avLst/>
          </a:prstGeom>
        </p:spPr>
      </p:pic>
      <p:sp>
        <p:nvSpPr>
          <p:cNvPr id="6" name="Podtytuł 2"/>
          <p:cNvSpPr txBox="1">
            <a:spLocks/>
          </p:cNvSpPr>
          <p:nvPr/>
        </p:nvSpPr>
        <p:spPr>
          <a:xfrm>
            <a:off x="2582414" y="183816"/>
            <a:ext cx="8915399" cy="11262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b="1" dirty="0" smtClean="0"/>
              <a:t>PROJEKT</a:t>
            </a:r>
          </a:p>
          <a:p>
            <a:pPr marL="0" indent="0" algn="ctr">
              <a:buNone/>
            </a:pPr>
            <a:r>
              <a:rPr lang="pl-PL" sz="2400" b="1" dirty="0" smtClean="0"/>
              <a:t>MŁODZIEŻOWY KLUB MIŁOŚNIKÓW ŚWIATA ROŚLIN</a:t>
            </a:r>
            <a:endParaRPr lang="pl-PL" sz="2400" dirty="0" smtClean="0"/>
          </a:p>
          <a:p>
            <a:pPr algn="ctr"/>
            <a:endParaRPr lang="pl-PL" dirty="0"/>
          </a:p>
        </p:txBody>
      </p:sp>
      <p:sp>
        <p:nvSpPr>
          <p:cNvPr id="2" name="pole tekstowe 1"/>
          <p:cNvSpPr txBox="1"/>
          <p:nvPr/>
        </p:nvSpPr>
        <p:spPr>
          <a:xfrm>
            <a:off x="3280095" y="1885587"/>
            <a:ext cx="86777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700" dirty="0" smtClean="0"/>
              <a:t>Wzrósł </a:t>
            </a:r>
            <a:r>
              <a:rPr lang="pl-PL" sz="1700" dirty="0"/>
              <a:t>poziom wiedzy u grup docelowych projektu w zakresie poznawczym różnorodności roślinnej na obszarach objętym projektem; Nastąpił progres </a:t>
            </a:r>
            <a:r>
              <a:rPr lang="pl-PL" sz="1700" dirty="0" smtClean="0"/>
              <a:t>          u </a:t>
            </a:r>
            <a:r>
              <a:rPr lang="pl-PL" sz="1700" dirty="0"/>
              <a:t>młodych ludzi w obszarze postaw i więzi emocjonalnych z przyrodą, ukierunkowanych na florę; Wzrósł u młodzieży projektowej poziom europejskich kompetencji, zwłaszcza cyfrowych i językowych; Nastąpił progres u młodych ludzi w zakresie umiejętności interpersonalnych z ukierunkowaniem na współpracę w grupie; Zostały zorganizowane 4 stacjonarne spotkania międzynarodowe, odnoszące się do kształcenia, nauczania i uczenia się; Zostało przeprowadzonych 9 działań poznawczych i badawczych w obszarze różnorodności roślinnej; Zorganizowano szereg aktywności online, ukierunkowanych na wiedzę cyfrową, poznawczą i badawczą na temat zbiorowisk roślinnych; Powstało 5 </a:t>
            </a:r>
            <a:r>
              <a:rPr lang="pl-PL" sz="1700" dirty="0" err="1"/>
              <a:t>minipalmiarni</a:t>
            </a:r>
            <a:r>
              <a:rPr lang="pl-PL" sz="1700" dirty="0"/>
              <a:t> na terenach partnerów projektu, w tym zewnętrzne ogrody bioróżnorodności roślinnej; Opracowano szereg produktów cyfrowych projektu w formie prezentacji, </a:t>
            </a:r>
            <a:r>
              <a:rPr lang="pl-PL" sz="1700" dirty="0" err="1"/>
              <a:t>fotokastów</a:t>
            </a:r>
            <a:r>
              <a:rPr lang="pl-PL" sz="1700" dirty="0"/>
              <a:t>, filmów, plakatów, broszur i materiałów reklamowo – promocyjnych; Wzrosła marka organizacji partnerskich oraz zdolność do tworzenia partnerstw na poziomie lokalnym i międzynarodowym. Realizacja projektu stała się motywacją do podjęcia kolejnych, wspólnych inicjatyw w obszarze przyrody i ekologii. 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049" y="1310099"/>
            <a:ext cx="2423002" cy="2423002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3280095" y="1332952"/>
            <a:ext cx="2970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Efekty i rezultaty projektu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93699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25" y="98331"/>
            <a:ext cx="2835479" cy="5904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513" y="4663365"/>
            <a:ext cx="1839538" cy="2194635"/>
          </a:xfrm>
          <a:prstGeom prst="rect">
            <a:avLst/>
          </a:prstGeom>
        </p:spPr>
      </p:pic>
      <p:sp>
        <p:nvSpPr>
          <p:cNvPr id="6" name="Podtytuł 2"/>
          <p:cNvSpPr txBox="1">
            <a:spLocks/>
          </p:cNvSpPr>
          <p:nvPr/>
        </p:nvSpPr>
        <p:spPr>
          <a:xfrm>
            <a:off x="2582414" y="234150"/>
            <a:ext cx="8915399" cy="11262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b="1" dirty="0" smtClean="0"/>
              <a:t>PROJEKT</a:t>
            </a:r>
          </a:p>
          <a:p>
            <a:pPr marL="0" indent="0" algn="ctr">
              <a:buNone/>
            </a:pPr>
            <a:r>
              <a:rPr lang="pl-PL" sz="2400" b="1" dirty="0" smtClean="0"/>
              <a:t>MŁODZIEŻOWY KLUB MIŁOŚNIKÓW ŚWIATA ROŚLIN</a:t>
            </a:r>
            <a:endParaRPr lang="pl-PL" sz="2400" dirty="0" smtClean="0"/>
          </a:p>
          <a:p>
            <a:pPr algn="ctr"/>
            <a:endParaRPr lang="pl-PL" dirty="0"/>
          </a:p>
        </p:txBody>
      </p:sp>
      <p:sp>
        <p:nvSpPr>
          <p:cNvPr id="2" name="pole tekstowe 1"/>
          <p:cNvSpPr txBox="1"/>
          <p:nvPr/>
        </p:nvSpPr>
        <p:spPr>
          <a:xfrm>
            <a:off x="768293" y="1548248"/>
            <a:ext cx="8221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"</a:t>
            </a:r>
            <a:r>
              <a:rPr lang="pl-PL" dirty="0" err="1"/>
              <a:t>Sv.Kliment</a:t>
            </a:r>
            <a:r>
              <a:rPr lang="pl-PL" dirty="0"/>
              <a:t> </a:t>
            </a:r>
            <a:r>
              <a:rPr lang="pl-PL" dirty="0" err="1"/>
              <a:t>Ohridski</a:t>
            </a:r>
            <a:r>
              <a:rPr lang="pl-PL" dirty="0"/>
              <a:t>" High School  - Macedonia Północna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426931" y="1063305"/>
            <a:ext cx="8221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Partnerzy projektu:</a:t>
            </a:r>
            <a:endParaRPr lang="pl-PL" sz="20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310" y="1020698"/>
            <a:ext cx="1414391" cy="1424431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2805353" y="2275852"/>
            <a:ext cx="8221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Namik</a:t>
            </a:r>
            <a:r>
              <a:rPr lang="pl-PL" dirty="0"/>
              <a:t> </a:t>
            </a:r>
            <a:r>
              <a:rPr lang="pl-PL" dirty="0" err="1"/>
              <a:t>Karamanci</a:t>
            </a:r>
            <a:r>
              <a:rPr lang="pl-PL" dirty="0"/>
              <a:t> Fen </a:t>
            </a:r>
            <a:r>
              <a:rPr lang="pl-PL" dirty="0" err="1"/>
              <a:t>Lisesi</a:t>
            </a:r>
            <a:r>
              <a:rPr lang="pl-PL" dirty="0"/>
              <a:t> – Turcja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177" y="2002413"/>
            <a:ext cx="918176" cy="1133304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2929507" y="2907328"/>
            <a:ext cx="8221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APEL - </a:t>
            </a:r>
            <a:r>
              <a:rPr lang="pl-PL" dirty="0" err="1"/>
              <a:t>Associação</a:t>
            </a:r>
            <a:r>
              <a:rPr lang="pl-PL" dirty="0"/>
              <a:t> Promotora do </a:t>
            </a:r>
            <a:r>
              <a:rPr lang="pl-PL" dirty="0" err="1"/>
              <a:t>Ensino</a:t>
            </a:r>
            <a:r>
              <a:rPr lang="pl-PL" dirty="0"/>
              <a:t> </a:t>
            </a:r>
            <a:r>
              <a:rPr lang="pl-PL" dirty="0" err="1"/>
              <a:t>Livre</a:t>
            </a:r>
            <a:r>
              <a:rPr lang="pl-PL" dirty="0"/>
              <a:t> – Portugalia</a:t>
            </a: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5018" y="2615177"/>
            <a:ext cx="1066450" cy="939604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3736287" y="3742790"/>
            <a:ext cx="5854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Stichting</a:t>
            </a:r>
            <a:r>
              <a:rPr lang="pl-PL" dirty="0"/>
              <a:t> </a:t>
            </a:r>
            <a:r>
              <a:rPr lang="pl-PL" dirty="0" err="1"/>
              <a:t>Voortgezet</a:t>
            </a:r>
            <a:r>
              <a:rPr lang="pl-PL" dirty="0"/>
              <a:t> </a:t>
            </a:r>
            <a:r>
              <a:rPr lang="pl-PL" dirty="0" err="1"/>
              <a:t>Onderwijs</a:t>
            </a:r>
            <a:r>
              <a:rPr lang="pl-PL" dirty="0"/>
              <a:t> Aruba – Holandia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120" y="3331056"/>
            <a:ext cx="1231167" cy="1273003"/>
          </a:xfrm>
          <a:prstGeom prst="rect">
            <a:avLst/>
          </a:prstGeom>
        </p:spPr>
      </p:pic>
      <p:sp>
        <p:nvSpPr>
          <p:cNvPr id="16" name="pole tekstowe 15"/>
          <p:cNvSpPr txBox="1"/>
          <p:nvPr/>
        </p:nvSpPr>
        <p:spPr>
          <a:xfrm>
            <a:off x="3909446" y="4455345"/>
            <a:ext cx="6098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Fundacja Międzynarodowej Integracji Gospodarczej i Kulturalno-Turystycznej – Polska </a:t>
            </a: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8243" y="4112122"/>
            <a:ext cx="1277748" cy="1329316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6062446" y="5348897"/>
            <a:ext cx="5854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Foundation </a:t>
            </a:r>
            <a:r>
              <a:rPr lang="pl-PL" dirty="0" err="1"/>
              <a:t>Innovation</a:t>
            </a:r>
            <a:r>
              <a:rPr lang="pl-PL" dirty="0"/>
              <a:t> Campus for </a:t>
            </a:r>
            <a:r>
              <a:rPr lang="pl-PL" dirty="0" err="1"/>
              <a:t>Education</a:t>
            </a:r>
            <a:r>
              <a:rPr lang="pl-PL" dirty="0"/>
              <a:t> Aruba (</a:t>
            </a:r>
            <a:r>
              <a:rPr lang="pl-PL" dirty="0" err="1"/>
              <a:t>Edu</a:t>
            </a:r>
            <a:r>
              <a:rPr lang="pl-PL" dirty="0"/>
              <a:t> Campus Aruba) – Holandia</a:t>
            </a: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525" y="5129237"/>
            <a:ext cx="3023878" cy="993734"/>
          </a:xfrm>
          <a:prstGeom prst="rect">
            <a:avLst/>
          </a:prstGeom>
        </p:spPr>
      </p:pic>
      <p:sp>
        <p:nvSpPr>
          <p:cNvPr id="20" name="pole tekstowe 19"/>
          <p:cNvSpPr txBox="1"/>
          <p:nvPr/>
        </p:nvSpPr>
        <p:spPr>
          <a:xfrm>
            <a:off x="5296601" y="6387358"/>
            <a:ext cx="5854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Kazlu</a:t>
            </a:r>
            <a:r>
              <a:rPr lang="pl-PL" dirty="0"/>
              <a:t> Ruda </a:t>
            </a:r>
            <a:r>
              <a:rPr lang="pl-PL" dirty="0" err="1"/>
              <a:t>Mun</a:t>
            </a:r>
            <a:r>
              <a:rPr lang="pl-PL" dirty="0"/>
              <a:t>. Gimnazjum </a:t>
            </a:r>
            <a:r>
              <a:rPr lang="pl-PL" dirty="0" err="1"/>
              <a:t>Plutiskes</a:t>
            </a:r>
            <a:r>
              <a:rPr lang="pl-PL" dirty="0"/>
              <a:t> – Litwa</a:t>
            </a: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7117" y="5797950"/>
            <a:ext cx="1102306" cy="9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20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  <p:bldP spid="9" grpId="0" build="p"/>
      <p:bldP spid="11" grpId="0" build="p"/>
      <p:bldP spid="13" grpId="0" build="p"/>
      <p:bldP spid="16" grpId="0" build="p"/>
      <p:bldP spid="18" grpId="0" build="p"/>
      <p:bldP spid="20" grpId="0" build="p"/>
    </p:bldLst>
  </p:timing>
</p:sld>
</file>

<file path=ppt/theme/theme1.xml><?xml version="1.0" encoding="utf-8"?>
<a:theme xmlns:a="http://schemas.openxmlformats.org/drawingml/2006/main" name="Smuga">
  <a:themeElements>
    <a:clrScheme name="Smug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mug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mug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530</TotalTime>
  <Words>1897</Words>
  <Application>Microsoft Office PowerPoint</Application>
  <PresentationFormat>Panoramiczny</PresentationFormat>
  <Paragraphs>116</Paragraphs>
  <Slides>30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4" baseType="lpstr">
      <vt:lpstr>Arial</vt:lpstr>
      <vt:lpstr>Century Gothic</vt:lpstr>
      <vt:lpstr>Wingdings 3</vt:lpstr>
      <vt:lpstr>Smuga</vt:lpstr>
      <vt:lpstr>PREZENTACJA DZIAŁAŃ PROJEKTOWYCH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DZIAŁAŃ PROJEKTOWYCH</dc:title>
  <dc:creator>Admin</dc:creator>
  <cp:lastModifiedBy>Admin</cp:lastModifiedBy>
  <cp:revision>56</cp:revision>
  <dcterms:created xsi:type="dcterms:W3CDTF">2025-04-29T08:50:04Z</dcterms:created>
  <dcterms:modified xsi:type="dcterms:W3CDTF">2025-05-08T20:56:24Z</dcterms:modified>
</cp:coreProperties>
</file>